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handoutMasterIdLst>
    <p:handoutMasterId r:id="rId39"/>
  </p:handoutMasterIdLst>
  <p:sldIdLst>
    <p:sldId id="257" r:id="rId2"/>
    <p:sldId id="258" r:id="rId3"/>
    <p:sldId id="281" r:id="rId4"/>
    <p:sldId id="273" r:id="rId5"/>
    <p:sldId id="274" r:id="rId6"/>
    <p:sldId id="264" r:id="rId7"/>
    <p:sldId id="260" r:id="rId8"/>
    <p:sldId id="283" r:id="rId9"/>
    <p:sldId id="261" r:id="rId10"/>
    <p:sldId id="272" r:id="rId11"/>
    <p:sldId id="289" r:id="rId12"/>
    <p:sldId id="290" r:id="rId13"/>
    <p:sldId id="291" r:id="rId14"/>
    <p:sldId id="292" r:id="rId15"/>
    <p:sldId id="263" r:id="rId16"/>
    <p:sldId id="262" r:id="rId17"/>
    <p:sldId id="265" r:id="rId18"/>
    <p:sldId id="266" r:id="rId19"/>
    <p:sldId id="267" r:id="rId20"/>
    <p:sldId id="275" r:id="rId21"/>
    <p:sldId id="276" r:id="rId22"/>
    <p:sldId id="277" r:id="rId23"/>
    <p:sldId id="278" r:id="rId24"/>
    <p:sldId id="268" r:id="rId25"/>
    <p:sldId id="269" r:id="rId26"/>
    <p:sldId id="282" r:id="rId27"/>
    <p:sldId id="270" r:id="rId28"/>
    <p:sldId id="271" r:id="rId29"/>
    <p:sldId id="284" r:id="rId30"/>
    <p:sldId id="285" r:id="rId31"/>
    <p:sldId id="286" r:id="rId32"/>
    <p:sldId id="287" r:id="rId33"/>
    <p:sldId id="288" r:id="rId34"/>
    <p:sldId id="279" r:id="rId35"/>
    <p:sldId id="295" r:id="rId36"/>
    <p:sldId id="280" r:id="rId3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a ricci" initials="lr" lastIdx="16" clrIdx="0">
    <p:extLst>
      <p:ext uri="{19B8F6BF-5375-455C-9EA6-DF929625EA0E}">
        <p15:presenceInfo xmlns:p15="http://schemas.microsoft.com/office/powerpoint/2012/main" userId="5053a68c8a30d5c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40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745" autoAdjust="0"/>
    <p:restoredTop sz="94660"/>
  </p:normalViewPr>
  <p:slideViewPr>
    <p:cSldViewPr snapToGrid="0">
      <p:cViewPr>
        <p:scale>
          <a:sx n="262" d="100"/>
          <a:sy n="262" d="100"/>
        </p:scale>
        <p:origin x="120" y="-8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10-15T10:40:37.583" idx="11">
    <p:pos x="10" y="10"/>
    <p:text>inserire motori e materiali cavi</p:text>
    <p:extLst>
      <p:ext uri="{C676402C-5697-4E1C-873F-D02D1690AC5C}">
        <p15:threadingInfo xmlns:p15="http://schemas.microsoft.com/office/powerpoint/2012/main" timeZoneBias="-12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7327052-4D2F-493E-BF5E-5E13CD77364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luca ricci Franco Angelini Michele Pierallini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566F7B-CA52-4482-9C30-474685BF07C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1D954B-6B62-4988-9648-0A4F8CE64FE2}" type="datetime1">
              <a:rPr lang="it-IT" smtClean="0"/>
              <a:t>26/01/2022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8CE393C-4F15-42B0-B1C8-6ACADCB618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475E68-3626-4835-94AF-3198C0F3688D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510A0C-1F4A-494C-9E6F-F5E1F61151B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03905994"/>
      </p:ext>
    </p:extLst>
  </p:cSld>
  <p:clrMap bg1="lt1" tx1="dk1" bg2="lt2" tx2="dk2" accent1="accent1" accent2="accent2" accent3="accent3" accent4="accent4" accent5="accent5" accent6="accent6" hlink="hlink" folHlink="folHlink"/>
  <p:hf sldNum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it-IT"/>
              <a:t>luca ricci Franco Angelini Michele Pierallini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6F2A1B-6AAD-4BAA-9A94-FD2377B6AF9D}" type="datetime1">
              <a:rPr lang="it-IT" smtClean="0"/>
              <a:t>26/01/2022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F98620-0A19-4091-BADE-4ACACE65608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5418679"/>
      </p:ext>
    </p:extLst>
  </p:cSld>
  <p:clrMap bg1="lt1" tx1="dk1" bg2="lt2" tx2="dk2" accent1="accent1" accent2="accent2" accent3="accent3" accent4="accent4" accent5="accent5" accent6="accent6" hlink="hlink" folHlink="folHlink"/>
  <p:hf sldNum="0" ftr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1DC974-D76F-41A2-96B5-C5A80463233B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6B102AF-D99D-4426-9C1A-49152D968679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EABA59F-662A-476D-95EC-2D5410E4E80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32966162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CF35960-EA4C-46EF-9EFE-7832870AA025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15851B7-17D1-4D5B-A0AA-7C01EE1AF105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E8D9E20-5873-457F-BFF8-53EE722CB4E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29034806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775F54-4ECC-472B-BF85-453916AD5AA3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0A74718-5435-4813-A7B2-8DFC17A878BB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F77E09F1-6FFD-4525-91F8-7982052F8AF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4219296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4290AA-122C-4004-B56C-62E8B1792A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DD80805-0331-46AC-BBF4-481899A1C61B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322627B-2B62-42D1-8D6D-CE7AA64FD151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6979824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1CD01E-B73C-4E84-9531-18BFA4A33A9A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A2FC371-87DB-4809-B454-C589B0CAF64B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C4130233-F5BF-42C4-BBA2-935E5958E21C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789826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719A9A-3133-48B1-ACB6-ED954E87DD0C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1440441-4F25-4BDC-B9D3-E7702A6D3A80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26567391-C9B1-4495-B196-25B98CF95690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452506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073768-A789-46EC-9611-711EE1060AC6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7A5FDBF5-A614-42FD-8443-931ACDA5A368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E24A8240-4DCE-46E7-9960-AE096C836E5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28597590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E92902-716B-4238-930D-8790F2B304A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851B08E-0107-415F-A5B2-551A4064E871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D82084B5-FF89-4109-ABDB-27C1332296F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24288302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6B0703-B209-4733-8EB7-B02D8ADE176F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0B5988D1-562C-4660-9FBE-40F8A995F80D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4A82D0E9-ACC3-4C5B-9BCE-3F64BBDA84B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3171541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3B61EA8-283E-4A5D-A619-34EC0EB3F6FE}"/>
              </a:ext>
            </a:extLst>
          </p:cNvPr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429E270-E1BF-456F-92BF-46FB6C17E9F6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Header Placeholder 4">
            <a:extLst>
              <a:ext uri="{FF2B5EF4-FFF2-40B4-BE49-F238E27FC236}">
                <a16:creationId xmlns:a16="http://schemas.microsoft.com/office/drawing/2014/main" id="{5A82EB47-73EA-40F8-93AF-C2208D9442A9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it-IT"/>
              <a:t>luca ricci Franco Angelini Michele Pierallini</a:t>
            </a:r>
          </a:p>
        </p:txBody>
      </p:sp>
    </p:spTree>
    <p:extLst>
      <p:ext uri="{BB962C8B-B14F-4D97-AF65-F5344CB8AC3E}">
        <p14:creationId xmlns:p14="http://schemas.microsoft.com/office/powerpoint/2010/main" val="35289553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4C097E-B60E-4124-8B2D-D084E6E1B5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2E12F54-66F9-44ED-BDBB-713F1D63441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8CBBB1-B83A-4C47-9840-69CAADDBC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9AE625-2F5A-4265-89C4-3C97250EF9EB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B16E87-2ED1-4CDF-8C69-A687B121C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276BCE-E210-4DE5-9369-2BF0BC3C64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51525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3023FB-D5B5-45EB-9402-80C6988F9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F0A973-1567-41FA-AD5B-1E917B395F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2D933B-1285-4A7B-860D-CA2D41C573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683795-BAB9-4C54-B630-8217DCE92E49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B6171-0E7A-49F7-83FF-675D4F5763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7947F-6FEE-4CF4-B45C-27C9BD7C01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1705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917537D-4EDA-4344-A32A-C272C16A8D2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1C13D75-6E9F-47AC-B484-B8A8F9E37E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A64426-AF4A-4558-88B5-FE2FD3A61D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D3836A-0E1A-47EB-B131-4D1561EE40C9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E1262F-2AE4-4236-9AF6-07F39A6A2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CFC659-2A16-4E6F-8FD3-7C476B4738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304141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54F77-E0C9-4285-8486-577254F6BE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0DD99A-A1EC-48B7-A73A-F56AAC230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F2654B-06A1-456B-A5DD-67EF623017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B29F22-846A-4BF0-8410-31F2498237DD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5D3F3B-A761-425D-99C9-92355D64F0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7C44DF6-E02B-4C40-BF83-06CE802C1D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570477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955663-1A16-40B6-941F-505AF61144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5E71B-76F5-4E5F-86C8-A5B6038CFD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8BA016-1064-4248-A953-45BD5A6E47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411A1A-4D7F-4DE2-952E-1A78B4EA2EC0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A1CCB-E4E5-4696-B58F-C8560DB08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222E6-D691-4FC0-ADCD-150FBF82F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3285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815A7-5343-4241-8DDE-1F39FEEDEF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CCD21F-6AFA-40B4-8A41-65ABFE5B5E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74E36-F2E9-4884-9ADC-34C2A7FF94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3C4FACF-D05C-4B73-B525-FCE727B5B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73FF7-6FA1-4991-96A3-AAF4C2FE3A7C}" type="datetime1">
              <a:rPr lang="it-IT" smtClean="0"/>
              <a:t>26/01/2022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F34CFA2-CFFD-46CC-A7FC-D47F843022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159BD1-6809-4F9E-92B4-5330D7002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31594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D354B-F5CC-4A12-B753-0F141C5A02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278093-5157-4E92-BF02-0EBB928E9B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FA0DD3D-A50E-466B-849A-246D11EF881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7A408-A6BA-4FBF-AA13-0F16EAE18A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2868499-51B2-4279-BE18-71E8C1DEB5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2D921F-305E-4FA2-9589-5506FE50B3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1E1421-DB19-48B2-8AA2-45DD43E95D85}" type="datetime1">
              <a:rPr lang="it-IT" smtClean="0"/>
              <a:t>26/01/2022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E660BE9-4675-42EF-ACCE-E827C9B128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B824B1D-B90D-4149-98F3-A5CA0CD5B2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240784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DCDCD3-7C79-4AEF-A7F8-7D955DB92B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85AFE3-9D10-4E55-9420-3BE6FE7D67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B7660F-FA2C-4F3F-9301-E0D45FC5F689}" type="datetime1">
              <a:rPr lang="it-IT" smtClean="0"/>
              <a:t>26/01/2022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70F3B3-F734-4E89-ADEF-32DB510458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C81D041-27CC-4F93-8126-A1A073699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74740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F5AB89D-C1C6-4419-AC1E-36A4E4FA8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92142D-0C18-4500-BE63-27A30135ECAE}" type="datetime1">
              <a:rPr lang="it-IT" smtClean="0"/>
              <a:t>26/01/2022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AE72413-EF6D-49DF-9681-2325178F07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BAE3ED-07CF-4E10-9BB5-23A538648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6279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0C62C-6D67-4778-9455-FC5240CA5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689CDE-DDBD-41E2-AB6E-CF58361177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5ECA355-80DA-4F2F-B817-17A9C58EC7D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D358AF-8115-4111-91CA-1977CE3886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EF0426-D6D0-4C53-963E-E45F8D801767}" type="datetime1">
              <a:rPr lang="it-IT" smtClean="0"/>
              <a:t>26/01/2022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2574402-3690-40CE-B6F3-B4D66BC45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908A13-C6DD-4830-A60B-0B9CD0E585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910266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5E614-3660-47F7-B3D7-FC10CC062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F0AA88-A6AC-4F3F-8777-E77F96C2B5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65C43F4-80DD-439E-AFE7-1475E0CB077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D282-CFD9-4B13-8ADC-3D48AE0B1A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79609A-A269-4E7C-9301-054844DA9331}" type="datetime1">
              <a:rPr lang="it-IT" smtClean="0"/>
              <a:t>26/01/2022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5CB841-7125-437F-9565-99D60A511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679B0D-4DAF-42EC-B70A-1383B8E165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1773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419A59-88B1-4891-906E-0583C8DE97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7E0E45-09EC-4180-8775-12E9ED2E2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44788D-10BA-4BE1-9F0D-DDD7768FF5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2C17A47-1E0D-4A55-BFAB-A4692A0F3D05}" type="datetime1">
              <a:rPr lang="it-IT" smtClean="0"/>
              <a:t>26/01/2022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277A28-FF68-4A71-A965-907B231EDBB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6357B39-EA65-4778-A689-2AC9CD07DF3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59CD847-DEC0-4EAF-A430-AA9868A7C4D2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00576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emf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1.png"/><Relationship Id="rId4" Type="http://schemas.openxmlformats.org/officeDocument/2006/relationships/image" Target="../media/image2.emf"/><Relationship Id="rId9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2.emf"/><Relationship Id="rId7" Type="http://schemas.openxmlformats.org/officeDocument/2006/relationships/image" Target="../media/image65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jpg"/><Relationship Id="rId5" Type="http://schemas.openxmlformats.org/officeDocument/2006/relationships/image" Target="../media/image63.png"/><Relationship Id="rId4" Type="http://schemas.openxmlformats.org/officeDocument/2006/relationships/image" Target="../media/image26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3" Type="http://schemas.openxmlformats.org/officeDocument/2006/relationships/image" Target="../media/image2.emf"/><Relationship Id="rId21" Type="http://schemas.openxmlformats.org/officeDocument/2006/relationships/image" Target="../media/image44.png"/><Relationship Id="rId7" Type="http://schemas.openxmlformats.org/officeDocument/2006/relationships/image" Target="../media/image30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" Type="http://schemas.openxmlformats.org/officeDocument/2006/relationships/image" Target="../media/image1.emf"/><Relationship Id="rId16" Type="http://schemas.openxmlformats.org/officeDocument/2006/relationships/image" Target="../media/image39.png"/><Relationship Id="rId20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5" Type="http://schemas.openxmlformats.org/officeDocument/2006/relationships/image" Target="../media/image28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4" Type="http://schemas.openxmlformats.org/officeDocument/2006/relationships/image" Target="../media/image64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2.emf"/><Relationship Id="rId7" Type="http://schemas.openxmlformats.org/officeDocument/2006/relationships/image" Target="../media/image4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870.png"/><Relationship Id="rId4" Type="http://schemas.openxmlformats.org/officeDocument/2006/relationships/image" Target="../media/image86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g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image" Target="../media/image5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1.emf"/><Relationship Id="rId7" Type="http://schemas.openxmlformats.org/officeDocument/2006/relationships/image" Target="../media/image60.png"/><Relationship Id="rId12" Type="http://schemas.openxmlformats.org/officeDocument/2006/relationships/image" Target="../media/image6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240.png"/><Relationship Id="rId5" Type="http://schemas.openxmlformats.org/officeDocument/2006/relationships/image" Target="../media/image58.png"/><Relationship Id="rId10" Type="http://schemas.openxmlformats.org/officeDocument/2006/relationships/image" Target="../media/image230.png"/><Relationship Id="rId4" Type="http://schemas.openxmlformats.org/officeDocument/2006/relationships/image" Target="../media/image2.emf"/><Relationship Id="rId9" Type="http://schemas.openxmlformats.org/officeDocument/2006/relationships/image" Target="../media/image6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7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eg"/><Relationship Id="rId4" Type="http://schemas.openxmlformats.org/officeDocument/2006/relationships/image" Target="../media/image2.em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32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emf"/><Relationship Id="rId7" Type="http://schemas.openxmlformats.org/officeDocument/2006/relationships/image" Target="../media/image77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3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410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0.png"/><Relationship Id="rId5" Type="http://schemas.openxmlformats.org/officeDocument/2006/relationships/image" Target="../media/image79.jpg"/><Relationship Id="rId4" Type="http://schemas.openxmlformats.org/officeDocument/2006/relationships/image" Target="../media/image7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png"/><Relationship Id="rId5" Type="http://schemas.openxmlformats.org/officeDocument/2006/relationships/image" Target="../media/image82.jpg"/><Relationship Id="rId4" Type="http://schemas.openxmlformats.org/officeDocument/2006/relationships/image" Target="../media/image81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89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460.png"/><Relationship Id="rId4" Type="http://schemas.openxmlformats.org/officeDocument/2006/relationships/image" Target="../media/image8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8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9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0.png"/><Relationship Id="rId5" Type="http://schemas.openxmlformats.org/officeDocument/2006/relationships/image" Target="../media/image91.png"/><Relationship Id="rId4" Type="http://schemas.openxmlformats.org/officeDocument/2006/relationships/image" Target="../media/image2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7.jpg"/><Relationship Id="rId4" Type="http://schemas.openxmlformats.org/officeDocument/2006/relationships/image" Target="../media/image96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image" Target="../media/image103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2.jpg"/><Relationship Id="rId5" Type="http://schemas.openxmlformats.org/officeDocument/2006/relationships/image" Target="../media/image101.jpg"/><Relationship Id="rId4" Type="http://schemas.openxmlformats.org/officeDocument/2006/relationships/image" Target="../media/image100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image" Target="../media/image1.emf"/><Relationship Id="rId7" Type="http://schemas.openxmlformats.org/officeDocument/2006/relationships/image" Target="../media/image5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7.png"/><Relationship Id="rId10" Type="http://schemas.openxmlformats.org/officeDocument/2006/relationships/image" Target="../media/image23.png"/><Relationship Id="rId4" Type="http://schemas.openxmlformats.org/officeDocument/2006/relationships/image" Target="../media/image2.emf"/><Relationship Id="rId9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7" Type="http://schemas.openxmlformats.org/officeDocument/2006/relationships/comments" Target="../comments/comment1.xml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png"/><Relationship Id="rId5" Type="http://schemas.openxmlformats.org/officeDocument/2006/relationships/image" Target="../media/image10.png"/><Relationship Id="rId4" Type="http://schemas.openxmlformats.org/officeDocument/2006/relationships/image" Target="../media/image2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2.emf"/><Relationship Id="rId7" Type="http://schemas.openxmlformats.org/officeDocument/2006/relationships/image" Target="../media/image16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5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g"/><Relationship Id="rId5" Type="http://schemas.openxmlformats.org/officeDocument/2006/relationships/image" Target="../media/image20.png"/><Relationship Id="rId4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B97B4400-0B93-4B48-B782-A523D0630BE2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601407B0-0433-47E9-A08D-B1546BEC21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5AD29A7E-CA25-4D91-A70C-3BE3462E2A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1">
            <a:extLst>
              <a:ext uri="{FF2B5EF4-FFF2-40B4-BE49-F238E27FC236}">
                <a16:creationId xmlns:a16="http://schemas.microsoft.com/office/drawing/2014/main" id="{21F2731E-210F-45AA-A5F8-7AFDB6B47951}"/>
              </a:ext>
            </a:extLst>
          </p:cNvPr>
          <p:cNvSpPr txBox="1"/>
          <p:nvPr/>
        </p:nvSpPr>
        <p:spPr>
          <a:xfrm>
            <a:off x="2773082" y="1459546"/>
            <a:ext cx="6604189" cy="212365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cs typeface="Arial" pitchFamily="34"/>
              </a:rPr>
              <a:t>Continuum</a:t>
            </a:r>
            <a:r>
              <a:rPr lang="en-US" sz="6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 robot design and control</a:t>
            </a:r>
            <a:endParaRPr lang="it-IT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Picture 6" descr="A picture containing person, metalware, candelabrum, gear&#10;&#10;Description automatically generated">
            <a:extLst>
              <a:ext uri="{FF2B5EF4-FFF2-40B4-BE49-F238E27FC236}">
                <a16:creationId xmlns:a16="http://schemas.microsoft.com/office/drawing/2014/main" id="{D248ADDB-EF42-4731-B187-C7B6DB43C1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163943">
            <a:off x="3310351" y="3499900"/>
            <a:ext cx="4630750" cy="226955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92ED8E-D5A8-4222-8E75-86EA218039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</a:t>
            </a:fld>
            <a:endParaRPr lang="it-IT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0B27B1-6461-47CE-A3C0-A6ADB377F1C7}"/>
              </a:ext>
            </a:extLst>
          </p:cNvPr>
          <p:cNvSpPr txBox="1"/>
          <p:nvPr/>
        </p:nvSpPr>
        <p:spPr>
          <a:xfrm>
            <a:off x="0" y="-30193"/>
            <a:ext cx="12192000" cy="276999"/>
          </a:xfrm>
          <a:prstGeom prst="rect">
            <a:avLst/>
          </a:prstGeom>
          <a:solidFill>
            <a:srgbClr val="0F406B"/>
          </a:solidFill>
        </p:spPr>
        <p:txBody>
          <a:bodyPr wrap="square" rtlCol="0">
            <a:spAutoFit/>
          </a:bodyPr>
          <a:lstStyle/>
          <a:p>
            <a:pPr algn="ctr"/>
            <a:r>
              <a:rPr lang="it-IT" sz="1200" dirty="0">
                <a:solidFill>
                  <a:schemeClr val="bg1"/>
                </a:solidFill>
              </a:rPr>
              <a:t>Luca Ricci 				Franco Angelini				 Michele Pierallini`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1D5EEF2-B453-4DAC-9A64-FEAC0BA6C22F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F3872EB5-3868-4C3A-A3B4-E95B84A7C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57DF7C76-C9E6-446C-BA4A-294A53D8D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E139072B-796F-41DA-91BA-32B107ED8588}"/>
              </a:ext>
            </a:extLst>
          </p:cNvPr>
          <p:cNvSpPr txBox="1"/>
          <p:nvPr/>
        </p:nvSpPr>
        <p:spPr>
          <a:xfrm>
            <a:off x="5034247" y="134691"/>
            <a:ext cx="2123501" cy="591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kinematics</a:t>
            </a:r>
            <a:endParaRPr lang="it-IT" sz="3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7304B0E-F017-4CC3-B7EA-66A3A4F12F6C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E9B75E-2F6C-4371-BE0D-24C57420A6FE}"/>
                  </a:ext>
                </a:extLst>
              </p:cNvPr>
              <p:cNvSpPr txBox="1"/>
              <p:nvPr/>
            </p:nvSpPr>
            <p:spPr>
              <a:xfrm>
                <a:off x="68050" y="583919"/>
                <a:ext cx="1196946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Defined the </a:t>
                </a: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homogeneous transformation matrix from frame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to frame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}, we can make some </a:t>
                </a:r>
                <a:r>
                  <a:rPr lang="en-US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considerations</a:t>
                </a:r>
                <a:r>
                  <a:rPr lang="en-US" sz="1800" b="0" i="0" u="none" strike="noStrike" kern="1200" cap="none" spc="0" dirty="0">
                    <a:solidFill>
                      <a:srgbClr val="000000"/>
                    </a:solidFill>
                    <a:uFillTx/>
                    <a:latin typeface="Calibri"/>
                  </a:rPr>
                  <a:t> and comparisons about soft PCC and RR. In particular, observing the behavior of kinematics, we find a set of </a:t>
                </a:r>
                <a:r>
                  <a:rPr lang="en-US" sz="1800" b="1" i="0" u="none" strike="noStrike" kern="1200" cap="none" spc="0" dirty="0">
                    <a:solidFill>
                      <a:srgbClr val="000000"/>
                    </a:solidFill>
                    <a:uFillTx/>
                    <a:latin typeface="Calibri"/>
                  </a:rPr>
                  <a:t>tasks</a:t>
                </a:r>
                <a:r>
                  <a:rPr lang="en-US" sz="1800" b="0" i="0" u="none" strike="noStrike" kern="1200" cap="none" spc="0" dirty="0">
                    <a:solidFill>
                      <a:srgbClr val="000000"/>
                    </a:solidFill>
                    <a:uFillTx/>
                    <a:latin typeface="Calibri"/>
                  </a:rPr>
                  <a:t> in which soft </a:t>
                </a:r>
                <a:r>
                  <a:rPr lang="en-US" sz="1800" b="1" i="0" u="none" strike="noStrike" kern="1200" cap="none" spc="0" dirty="0">
                    <a:solidFill>
                      <a:srgbClr val="000000"/>
                    </a:solidFill>
                    <a:uFillTx/>
                    <a:latin typeface="Calibri"/>
                  </a:rPr>
                  <a:t>PCC is more suitable than rigid manipulator </a:t>
                </a:r>
                <a:r>
                  <a:rPr lang="en-US" sz="1800" b="0" i="0" u="none" strike="noStrike" kern="1200" cap="none" spc="0" dirty="0">
                    <a:solidFill>
                      <a:srgbClr val="000000"/>
                    </a:solidFill>
                    <a:uFillTx/>
                    <a:latin typeface="Calibri"/>
                  </a:rPr>
                  <a:t>: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2E9B75E-2F6C-4371-BE0D-24C57420A6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050" y="583919"/>
                <a:ext cx="11969462" cy="923330"/>
              </a:xfrm>
              <a:prstGeom prst="rect">
                <a:avLst/>
              </a:prstGeom>
              <a:blipFill>
                <a:blip r:embed="rId5"/>
                <a:stretch>
                  <a:fillRect l="-407" t="-3974" b="-993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Picture 14">
            <a:extLst>
              <a:ext uri="{FF2B5EF4-FFF2-40B4-BE49-F238E27FC236}">
                <a16:creationId xmlns:a16="http://schemas.microsoft.com/office/drawing/2014/main" id="{19CF29C6-5735-435E-8D21-6C2C7745332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t="17406" r="32188" b="7468"/>
          <a:stretch/>
        </p:blipFill>
        <p:spPr>
          <a:xfrm>
            <a:off x="4491698" y="4650324"/>
            <a:ext cx="2059728" cy="1726335"/>
          </a:xfrm>
          <a:prstGeom prst="rect">
            <a:avLst/>
          </a:prstGeom>
        </p:spPr>
      </p:pic>
      <p:pic>
        <p:nvPicPr>
          <p:cNvPr id="17" name="Picture 16" descr="Engineering drawing&#10;&#10;Description automatically generated">
            <a:extLst>
              <a:ext uri="{FF2B5EF4-FFF2-40B4-BE49-F238E27FC236}">
                <a16:creationId xmlns:a16="http://schemas.microsoft.com/office/drawing/2014/main" id="{09DA72E1-0525-4994-93CA-77195C0719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66" y="1762400"/>
            <a:ext cx="3088060" cy="231604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F3A2A15-F339-4301-9B5D-8E6448472EC4}"/>
              </a:ext>
            </a:extLst>
          </p:cNvPr>
          <p:cNvSpPr txBox="1"/>
          <p:nvPr/>
        </p:nvSpPr>
        <p:spPr>
          <a:xfrm>
            <a:off x="331373" y="1131668"/>
            <a:ext cx="2660815" cy="77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Constrain space task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0DEC1EF-DD6D-4D90-B91F-83FF70803674}"/>
              </a:ext>
            </a:extLst>
          </p:cNvPr>
          <p:cNvSpPr txBox="1"/>
          <p:nvPr/>
        </p:nvSpPr>
        <p:spPr>
          <a:xfrm>
            <a:off x="3572002" y="1306733"/>
            <a:ext cx="5047989" cy="77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1 DOF grasping</a:t>
            </a:r>
          </a:p>
        </p:txBody>
      </p:sp>
      <p:pic>
        <p:nvPicPr>
          <p:cNvPr id="21" name="Picture 20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97C29571-ECE4-4347-A454-83552626A08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27" y="4298690"/>
            <a:ext cx="2715061" cy="2036296"/>
          </a:xfrm>
          <a:prstGeom prst="rect">
            <a:avLst/>
          </a:prstGeom>
        </p:spPr>
      </p:pic>
      <p:pic>
        <p:nvPicPr>
          <p:cNvPr id="23" name="Picture 2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6BB84E06-9C3F-4C22-A5F5-616AE86D058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832" y="2046113"/>
            <a:ext cx="2803358" cy="210251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A0D8F37-46D2-450E-BDE0-A18E7D6C3DEA}"/>
              </a:ext>
            </a:extLst>
          </p:cNvPr>
          <p:cNvSpPr txBox="1"/>
          <p:nvPr/>
        </p:nvSpPr>
        <p:spPr>
          <a:xfrm>
            <a:off x="8266529" y="2435909"/>
            <a:ext cx="34313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Dynamics of soft PCC section and the passive softness can be used in </a:t>
            </a:r>
            <a:r>
              <a:rPr lang="en-US" b="1" dirty="0"/>
              <a:t>constrains space</a:t>
            </a:r>
            <a:r>
              <a:rPr lang="en-US" dirty="0"/>
              <a:t>. Allowing robot to </a:t>
            </a:r>
            <a:r>
              <a:rPr lang="en-US" b="1" dirty="0"/>
              <a:t>colliding</a:t>
            </a:r>
            <a:r>
              <a:rPr lang="en-US" dirty="0"/>
              <a:t> with obstacle, the pose can be modified without damaging the world around.</a:t>
            </a:r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39DFC5-D64D-4837-80F6-9A5A2AC910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10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7C7A806-417B-46CC-ABC7-ECDAA6F01C13}"/>
              </a:ext>
            </a:extLst>
          </p:cNvPr>
          <p:cNvSpPr txBox="1"/>
          <p:nvPr/>
        </p:nvSpPr>
        <p:spPr>
          <a:xfrm>
            <a:off x="335168" y="4078444"/>
            <a:ext cx="30264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Grasping tasks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9A84D4-7477-445B-B5D5-10D9D8361698}"/>
              </a:ext>
            </a:extLst>
          </p:cNvPr>
          <p:cNvSpPr txBox="1"/>
          <p:nvPr/>
        </p:nvSpPr>
        <p:spPr>
          <a:xfrm>
            <a:off x="4121722" y="4148632"/>
            <a:ext cx="32092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00000"/>
                </a:solidFill>
                <a:latin typeface="Calibri"/>
              </a:rPr>
              <a:t>Tasks that implies collision with obstacles</a:t>
            </a:r>
            <a:r>
              <a:rPr lang="en-US" sz="1800" b="0" i="0" u="none" strike="noStrike" kern="1200" cap="none" spc="0" dirty="0">
                <a:solidFill>
                  <a:srgbClr val="000000"/>
                </a:solidFill>
                <a:uFillTx/>
                <a:latin typeface="Calibri"/>
              </a:rPr>
              <a:t> </a:t>
            </a:r>
            <a:endParaRPr lang="en-US" sz="1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005430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574474" y="190005"/>
            <a:ext cx="608610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Workspace analysis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11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5DF2E6-3764-4C14-87F9-DF858422A355}"/>
                  </a:ext>
                </a:extLst>
              </p:cNvPr>
              <p:cNvSpPr txBox="1"/>
              <p:nvPr/>
            </p:nvSpPr>
            <p:spPr>
              <a:xfrm>
                <a:off x="174171" y="774780"/>
                <a:ext cx="11808823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are interested to perform an optimization on the kinematics parameters of the robot to </a:t>
                </a:r>
                <a:r>
                  <a:rPr lang="en-US" b="1" dirty="0"/>
                  <a:t>maximize workspace volume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We define 2 parameters :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  [0,1]</m:t>
                    </m:r>
                  </m:oMath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25DF2E6-3764-4C14-87F9-DF858422A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171" y="774780"/>
                <a:ext cx="11808823" cy="1477328"/>
              </a:xfrm>
              <a:prstGeom prst="rect">
                <a:avLst/>
              </a:prstGeom>
              <a:blipFill>
                <a:blip r:embed="rId4"/>
                <a:stretch>
                  <a:fillRect l="-465" t="-2066" b="-4132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1497C3-4E3F-403D-ADD0-8FF8709FE081}"/>
                  </a:ext>
                </a:extLst>
              </p:cNvPr>
              <p:cNvSpPr txBox="1"/>
              <p:nvPr/>
            </p:nvSpPr>
            <p:spPr>
              <a:xfrm>
                <a:off x="6278062" y="1698110"/>
                <a:ext cx="1621919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D41497C3-4E3F-403D-ADD0-8FF8709FE0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062" y="1698110"/>
                <a:ext cx="1621919" cy="553998"/>
              </a:xfrm>
              <a:prstGeom prst="rect">
                <a:avLst/>
              </a:prstGeom>
              <a:blipFill>
                <a:blip r:embed="rId5"/>
                <a:stretch>
                  <a:fillRect l="-3383" b="-777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725E4803-00EE-4CB7-A41F-2A5D9D6D6116}"/>
              </a:ext>
            </a:extLst>
          </p:cNvPr>
          <p:cNvSpPr txBox="1"/>
          <p:nvPr/>
        </p:nvSpPr>
        <p:spPr>
          <a:xfrm>
            <a:off x="174171" y="2417944"/>
            <a:ext cx="118541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</a:t>
            </a:r>
            <a:r>
              <a:rPr lang="en-US" b="1" dirty="0"/>
              <a:t>optimization framework</a:t>
            </a:r>
            <a:r>
              <a:rPr lang="en-US" dirty="0"/>
              <a:t> consists of an analysis of a finite number of points in a 2D grid, </a:t>
            </a:r>
            <a:r>
              <a:rPr lang="en-US" b="1" dirty="0"/>
              <a:t>IK algorithm</a:t>
            </a:r>
            <a:r>
              <a:rPr lang="en-US" dirty="0"/>
              <a:t> is launched for every point of the </a:t>
            </a:r>
            <a:r>
              <a:rPr lang="en-US" b="1" dirty="0"/>
              <a:t>grid</a:t>
            </a:r>
            <a:r>
              <a:rPr lang="en-US" dirty="0"/>
              <a:t> and return 1 if the point is reachable with acceptable error, 0 otherwise.  </a:t>
            </a:r>
            <a:endParaRPr lang="it-IT" dirty="0"/>
          </a:p>
        </p:txBody>
      </p:sp>
      <p:pic>
        <p:nvPicPr>
          <p:cNvPr id="10" name="Picture 9" descr="Table&#10;&#10;Description automatically generated">
            <a:extLst>
              <a:ext uri="{FF2B5EF4-FFF2-40B4-BE49-F238E27FC236}">
                <a16:creationId xmlns:a16="http://schemas.microsoft.com/office/drawing/2014/main" id="{96434DD9-BAFD-4246-AA8C-4CB7FEE69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862" y="3111571"/>
            <a:ext cx="3766577" cy="313639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8093471-C9AD-482B-B407-DDE0E20F9119}"/>
              </a:ext>
            </a:extLst>
          </p:cNvPr>
          <p:cNvSpPr txBox="1"/>
          <p:nvPr/>
        </p:nvSpPr>
        <p:spPr>
          <a:xfrm>
            <a:off x="4043439" y="3192969"/>
            <a:ext cx="7788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grid has 1600 points, and the points span on X,Y from -5 to + 5.</a:t>
            </a:r>
          </a:p>
          <a:p>
            <a:r>
              <a:rPr lang="en-US" dirty="0"/>
              <a:t>L is chosen to vary from 1m to 5m. </a:t>
            </a:r>
          </a:p>
          <a:p>
            <a:endParaRPr lang="en-US" dirty="0"/>
          </a:p>
          <a:p>
            <a:r>
              <a:rPr lang="en-US" dirty="0"/>
              <a:t>IK calculation is performed for every point of the grid for every alpha end for every length with :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2D2FB0-7582-4232-AE16-8F8750DFC2A0}"/>
                  </a:ext>
                </a:extLst>
              </p:cNvPr>
              <p:cNvSpPr txBox="1"/>
              <p:nvPr/>
            </p:nvSpPr>
            <p:spPr>
              <a:xfrm>
                <a:off x="4223991" y="5208639"/>
                <a:ext cx="143308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𝛼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252D2FB0-7582-4232-AE16-8F8750DFC2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991" y="5208639"/>
                <a:ext cx="1433085" cy="276999"/>
              </a:xfrm>
              <a:prstGeom prst="rect">
                <a:avLst/>
              </a:prstGeom>
              <a:blipFill>
                <a:blip r:embed="rId7"/>
                <a:stretch>
                  <a:fillRect l="-3404" t="-2174" r="-3404" b="-3260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AA8C34-1562-48F9-91AF-C728D0E926C5}"/>
                  </a:ext>
                </a:extLst>
              </p:cNvPr>
              <p:cNvSpPr txBox="1"/>
              <p:nvPr/>
            </p:nvSpPr>
            <p:spPr>
              <a:xfrm>
                <a:off x="4023356" y="4762629"/>
                <a:ext cx="1834357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𝑠𝑡𝑒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/20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14AA8C34-1562-48F9-91AF-C728D0E92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356" y="4762629"/>
                <a:ext cx="1834357" cy="369332"/>
              </a:xfrm>
              <a:prstGeom prst="rect">
                <a:avLst/>
              </a:prstGeom>
              <a:blipFill>
                <a:blip r:embed="rId8"/>
                <a:stretch>
                  <a:fillRect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extBox 16">
            <a:extLst>
              <a:ext uri="{FF2B5EF4-FFF2-40B4-BE49-F238E27FC236}">
                <a16:creationId xmlns:a16="http://schemas.microsoft.com/office/drawing/2014/main" id="{C75820A3-3309-4E40-A1E3-655837285901}"/>
              </a:ext>
            </a:extLst>
          </p:cNvPr>
          <p:cNvSpPr txBox="1"/>
          <p:nvPr/>
        </p:nvSpPr>
        <p:spPr>
          <a:xfrm>
            <a:off x="7089021" y="4762629"/>
            <a:ext cx="4545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20^2 trials of L and alpha are performed 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331668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13" grpId="0"/>
      <p:bldP spid="14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574474" y="190005"/>
            <a:ext cx="608610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Workspace analyses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12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25DF2E6-3764-4C14-87F9-DF858422A355}"/>
              </a:ext>
            </a:extLst>
          </p:cNvPr>
          <p:cNvSpPr txBox="1"/>
          <p:nvPr/>
        </p:nvSpPr>
        <p:spPr>
          <a:xfrm>
            <a:off x="138640" y="2080922"/>
            <a:ext cx="11808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At fixed length we can inspect data as alpha changes :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540EB08-8D4D-43D1-8C45-FA87E0F22137}"/>
                  </a:ext>
                </a:extLst>
              </p:cNvPr>
              <p:cNvSpPr txBox="1"/>
              <p:nvPr/>
            </p:nvSpPr>
            <p:spPr>
              <a:xfrm>
                <a:off x="201057" y="911969"/>
                <a:ext cx="11538097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After generation , raw data are presented. Limit case for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=0 </m:t>
                    </m:r>
                  </m:oMath>
                </a14:m>
                <a:r>
                  <a:rPr lang="en-US" dirty="0"/>
                  <a:t>are outlier and </a:t>
                </a:r>
                <a:br>
                  <a:rPr lang="it-IT" dirty="0"/>
                </a:br>
                <a:r>
                  <a:rPr lang="it-IT" dirty="0"/>
                  <a:t>have been cut</a:t>
                </a:r>
                <a:r>
                  <a:rPr lang="en-US" dirty="0"/>
                  <a:t> in fitting .</a:t>
                </a:r>
                <a:endParaRPr lang="it-IT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E540EB08-8D4D-43D1-8C45-FA87E0F221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057" y="911969"/>
                <a:ext cx="11538097" cy="646331"/>
              </a:xfrm>
              <a:prstGeom prst="rect">
                <a:avLst/>
              </a:prstGeom>
              <a:blipFill>
                <a:blip r:embed="rId4"/>
                <a:stretch>
                  <a:fillRect l="-475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47C47D9-55E3-4E2C-BF6F-4DBCB776C2B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40" y="2470563"/>
            <a:ext cx="1490673" cy="1117579"/>
          </a:xfrm>
          <a:prstGeom prst="rect">
            <a:avLst/>
          </a:prstGeom>
        </p:spPr>
      </p:pic>
      <p:pic>
        <p:nvPicPr>
          <p:cNvPr id="10" name="Picture 9" descr="Chart&#10;&#10;Description automatically generated with low confidence">
            <a:extLst>
              <a:ext uri="{FF2B5EF4-FFF2-40B4-BE49-F238E27FC236}">
                <a16:creationId xmlns:a16="http://schemas.microsoft.com/office/drawing/2014/main" id="{8AECE60D-8991-4403-A190-F739ADACB3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877" y="2490349"/>
            <a:ext cx="1525521" cy="1143705"/>
          </a:xfrm>
          <a:prstGeom prst="rect">
            <a:avLst/>
          </a:prstGeom>
        </p:spPr>
      </p:pic>
      <p:pic>
        <p:nvPicPr>
          <p:cNvPr id="14" name="Picture 13" descr="A picture containing chart&#10;&#10;Description automatically generated">
            <a:extLst>
              <a:ext uri="{FF2B5EF4-FFF2-40B4-BE49-F238E27FC236}">
                <a16:creationId xmlns:a16="http://schemas.microsoft.com/office/drawing/2014/main" id="{005B1FEB-272E-4230-96A4-B30899BDBEB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1523" y="2527195"/>
            <a:ext cx="1525521" cy="1143705"/>
          </a:xfrm>
          <a:prstGeom prst="rect">
            <a:avLst/>
          </a:prstGeom>
        </p:spPr>
      </p:pic>
      <p:pic>
        <p:nvPicPr>
          <p:cNvPr id="16" name="Picture 15" descr="Chart&#10;&#10;Description automatically generated">
            <a:extLst>
              <a:ext uri="{FF2B5EF4-FFF2-40B4-BE49-F238E27FC236}">
                <a16:creationId xmlns:a16="http://schemas.microsoft.com/office/drawing/2014/main" id="{5528721D-CBCC-4891-AC70-017D42B27C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7044" y="2543483"/>
            <a:ext cx="1552942" cy="1164263"/>
          </a:xfrm>
          <a:prstGeom prst="rect">
            <a:avLst/>
          </a:prstGeom>
        </p:spPr>
      </p:pic>
      <p:pic>
        <p:nvPicPr>
          <p:cNvPr id="18" name="Picture 17" descr="Chart&#10;&#10;Description automatically generated">
            <a:extLst>
              <a:ext uri="{FF2B5EF4-FFF2-40B4-BE49-F238E27FC236}">
                <a16:creationId xmlns:a16="http://schemas.microsoft.com/office/drawing/2014/main" id="{70AA3AAD-C880-481A-B3C6-2BDC9934DD2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1690" y="2538561"/>
            <a:ext cx="1581233" cy="1185473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0ECB88F3-C41E-4085-BD7C-28E5380B3B9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8032" y="2580079"/>
            <a:ext cx="1552943" cy="1164264"/>
          </a:xfrm>
          <a:prstGeom prst="rect">
            <a:avLst/>
          </a:prstGeom>
        </p:spPr>
      </p:pic>
      <p:pic>
        <p:nvPicPr>
          <p:cNvPr id="23" name="Picture 22" descr="Chart&#10;&#10;Description automatically generated">
            <a:extLst>
              <a:ext uri="{FF2B5EF4-FFF2-40B4-BE49-F238E27FC236}">
                <a16:creationId xmlns:a16="http://schemas.microsoft.com/office/drawing/2014/main" id="{41842929-8E99-4999-83B3-71655BD3EFD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8279" y="2576010"/>
            <a:ext cx="1581234" cy="1185473"/>
          </a:xfrm>
          <a:prstGeom prst="rect">
            <a:avLst/>
          </a:prstGeom>
        </p:spPr>
      </p:pic>
      <p:pic>
        <p:nvPicPr>
          <p:cNvPr id="27" name="Picture 26" descr="Chart&#10;&#10;Description automatically generated">
            <a:extLst>
              <a:ext uri="{FF2B5EF4-FFF2-40B4-BE49-F238E27FC236}">
                <a16:creationId xmlns:a16="http://schemas.microsoft.com/office/drawing/2014/main" id="{EE137478-8C3C-45D2-AE43-776886AA459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9" y="3653840"/>
            <a:ext cx="1490673" cy="1117579"/>
          </a:xfrm>
          <a:prstGeom prst="rect">
            <a:avLst/>
          </a:prstGeom>
        </p:spPr>
      </p:pic>
      <p:pic>
        <p:nvPicPr>
          <p:cNvPr id="31" name="Picture 30" descr="A picture containing chart&#10;&#10;Description automatically generated">
            <a:extLst>
              <a:ext uri="{FF2B5EF4-FFF2-40B4-BE49-F238E27FC236}">
                <a16:creationId xmlns:a16="http://schemas.microsoft.com/office/drawing/2014/main" id="{B44C328F-73E5-4E6A-9371-F0826A36E84F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1162" y="3634054"/>
            <a:ext cx="1577830" cy="1182922"/>
          </a:xfrm>
          <a:prstGeom prst="rect">
            <a:avLst/>
          </a:prstGeom>
        </p:spPr>
      </p:pic>
      <p:pic>
        <p:nvPicPr>
          <p:cNvPr id="35" name="Picture 34" descr="Chart&#10;&#10;Description automatically generated">
            <a:extLst>
              <a:ext uri="{FF2B5EF4-FFF2-40B4-BE49-F238E27FC236}">
                <a16:creationId xmlns:a16="http://schemas.microsoft.com/office/drawing/2014/main" id="{A994A804-3953-459F-ABA1-D119DB8D7990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103" y="3670900"/>
            <a:ext cx="1576866" cy="1182199"/>
          </a:xfrm>
          <a:prstGeom prst="rect">
            <a:avLst/>
          </a:prstGeom>
        </p:spPr>
      </p:pic>
      <p:pic>
        <p:nvPicPr>
          <p:cNvPr id="39" name="Picture 38" descr="Chart&#10;&#10;Description automatically generated">
            <a:extLst>
              <a:ext uri="{FF2B5EF4-FFF2-40B4-BE49-F238E27FC236}">
                <a16:creationId xmlns:a16="http://schemas.microsoft.com/office/drawing/2014/main" id="{9754A68B-0ED2-41AE-B268-E3F8DF84BF5A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712" y="3706511"/>
            <a:ext cx="1581233" cy="1185473"/>
          </a:xfrm>
          <a:prstGeom prst="rect">
            <a:avLst/>
          </a:prstGeom>
        </p:spPr>
      </p:pic>
      <p:pic>
        <p:nvPicPr>
          <p:cNvPr id="43" name="Picture 42" descr="Chart&#10;&#10;Description automatically generated">
            <a:extLst>
              <a:ext uri="{FF2B5EF4-FFF2-40B4-BE49-F238E27FC236}">
                <a16:creationId xmlns:a16="http://schemas.microsoft.com/office/drawing/2014/main" id="{CD899C56-76C4-46A1-838C-AF5E65D99502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2818" y="3706511"/>
            <a:ext cx="1678300" cy="1258246"/>
          </a:xfrm>
          <a:prstGeom prst="rect">
            <a:avLst/>
          </a:prstGeom>
        </p:spPr>
      </p:pic>
      <p:pic>
        <p:nvPicPr>
          <p:cNvPr id="47" name="Picture 46" descr="Chart&#10;&#10;Description automatically generated">
            <a:extLst>
              <a:ext uri="{FF2B5EF4-FFF2-40B4-BE49-F238E27FC236}">
                <a16:creationId xmlns:a16="http://schemas.microsoft.com/office/drawing/2014/main" id="{17AA5A4C-B5F9-4343-8374-1C882591240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834" y="3744343"/>
            <a:ext cx="1647033" cy="1234804"/>
          </a:xfrm>
          <a:prstGeom prst="rect">
            <a:avLst/>
          </a:prstGeom>
        </p:spPr>
      </p:pic>
      <p:pic>
        <p:nvPicPr>
          <p:cNvPr id="51" name="Picture 50" descr="Chart&#10;&#10;Description automatically generated">
            <a:extLst>
              <a:ext uri="{FF2B5EF4-FFF2-40B4-BE49-F238E27FC236}">
                <a16:creationId xmlns:a16="http://schemas.microsoft.com/office/drawing/2014/main" id="{20204F56-F07A-4F16-8BE3-B45AF361273B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2637" y="3778624"/>
            <a:ext cx="1678299" cy="1258245"/>
          </a:xfrm>
          <a:prstGeom prst="rect">
            <a:avLst/>
          </a:prstGeom>
        </p:spPr>
      </p:pic>
      <p:pic>
        <p:nvPicPr>
          <p:cNvPr id="55" name="Picture 54" descr="A picture containing chart&#10;&#10;Description automatically generated">
            <a:extLst>
              <a:ext uri="{FF2B5EF4-FFF2-40B4-BE49-F238E27FC236}">
                <a16:creationId xmlns:a16="http://schemas.microsoft.com/office/drawing/2014/main" id="{AA56F248-7FC0-4F84-B5ED-F00C8A06029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17" y="4835089"/>
            <a:ext cx="1557210" cy="1167463"/>
          </a:xfrm>
          <a:prstGeom prst="rect">
            <a:avLst/>
          </a:prstGeom>
        </p:spPr>
      </p:pic>
      <p:pic>
        <p:nvPicPr>
          <p:cNvPr id="59" name="Picture 58" descr="A picture containing chart&#10;&#10;Description automatically generated">
            <a:extLst>
              <a:ext uri="{FF2B5EF4-FFF2-40B4-BE49-F238E27FC236}">
                <a16:creationId xmlns:a16="http://schemas.microsoft.com/office/drawing/2014/main" id="{52B02A20-7573-453A-9A88-5AD9439D8B39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1093" y="4880646"/>
            <a:ext cx="1557210" cy="1167462"/>
          </a:xfrm>
          <a:prstGeom prst="rect">
            <a:avLst/>
          </a:prstGeom>
        </p:spPr>
      </p:pic>
      <p:pic>
        <p:nvPicPr>
          <p:cNvPr id="62" name="Picture 61" descr="A picture containing chart&#10;&#10;Description automatically generated">
            <a:extLst>
              <a:ext uri="{FF2B5EF4-FFF2-40B4-BE49-F238E27FC236}">
                <a16:creationId xmlns:a16="http://schemas.microsoft.com/office/drawing/2014/main" id="{512FB5E1-EA54-4A65-A02F-F140D0F3593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702" y="4851451"/>
            <a:ext cx="1730952" cy="1297719"/>
          </a:xfrm>
          <a:prstGeom prst="rect">
            <a:avLst/>
          </a:prstGeom>
        </p:spPr>
      </p:pic>
      <p:pic>
        <p:nvPicPr>
          <p:cNvPr id="64" name="Picture 63" descr="Chart&#10;&#10;Description automatically generated">
            <a:extLst>
              <a:ext uri="{FF2B5EF4-FFF2-40B4-BE49-F238E27FC236}">
                <a16:creationId xmlns:a16="http://schemas.microsoft.com/office/drawing/2014/main" id="{5A49B42F-A660-4B91-89A2-CC329326063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2192" y="4912293"/>
            <a:ext cx="1678300" cy="1258245"/>
          </a:xfrm>
          <a:prstGeom prst="rect">
            <a:avLst/>
          </a:prstGeom>
        </p:spPr>
      </p:pic>
      <p:pic>
        <p:nvPicPr>
          <p:cNvPr id="66" name="Picture 65" descr="Chart&#10;&#10;Description automatically generated with medium confidence">
            <a:extLst>
              <a:ext uri="{FF2B5EF4-FFF2-40B4-BE49-F238E27FC236}">
                <a16:creationId xmlns:a16="http://schemas.microsoft.com/office/drawing/2014/main" id="{31A6E159-D172-4895-BB1F-DEB88A78C90A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621" y="4930592"/>
            <a:ext cx="1678299" cy="1258245"/>
          </a:xfrm>
          <a:prstGeom prst="rect">
            <a:avLst/>
          </a:prstGeom>
        </p:spPr>
      </p:pic>
      <p:pic>
        <p:nvPicPr>
          <p:cNvPr id="68" name="Picture 67" descr="Chart&#10;&#10;Description automatically generated">
            <a:extLst>
              <a:ext uri="{FF2B5EF4-FFF2-40B4-BE49-F238E27FC236}">
                <a16:creationId xmlns:a16="http://schemas.microsoft.com/office/drawing/2014/main" id="{27354720-E304-4E7B-BBDA-E75FEED7185A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9267" y="4933729"/>
            <a:ext cx="1678298" cy="125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398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574474" y="190005"/>
            <a:ext cx="608610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Workspace analyses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13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712901-15F5-486A-9A80-905724B63DA0}"/>
              </a:ext>
            </a:extLst>
          </p:cNvPr>
          <p:cNvSpPr txBox="1"/>
          <p:nvPr/>
        </p:nvSpPr>
        <p:spPr>
          <a:xfrm>
            <a:off x="217714" y="774780"/>
            <a:ext cx="11678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define a index of </a:t>
            </a:r>
            <a:r>
              <a:rPr lang="en-US" b="1" dirty="0"/>
              <a:t>volume</a:t>
            </a:r>
            <a:r>
              <a:rPr lang="en-US" dirty="0"/>
              <a:t> of the workspace as </a:t>
            </a:r>
            <a:r>
              <a:rPr lang="en-US" b="1" dirty="0"/>
              <a:t>sum of elements of the generated matrix </a:t>
            </a:r>
            <a:r>
              <a:rPr lang="en-US" dirty="0"/>
              <a:t>ad fixed length end alpha.</a:t>
            </a:r>
          </a:p>
          <a:p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16B24B-1EB3-40C6-89FF-4D692EBDCF76}"/>
                  </a:ext>
                </a:extLst>
              </p:cNvPr>
              <p:cNvSpPr txBox="1"/>
              <p:nvPr/>
            </p:nvSpPr>
            <p:spPr>
              <a:xfrm>
                <a:off x="378822" y="1570256"/>
                <a:ext cx="3400697" cy="62728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𝑉𝑜𝑙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sup>
                          <m:e>
                            <m:nary>
                              <m:naryPr>
                                <m:chr m:val="∑"/>
                                <m:ctrl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m:rPr>
                                    <m:brk m:alnAt="23"/>
                                  </m:rP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  <m:e>
                                <m:sSub>
                                  <m:sSubPr>
                                    <m:ctrlP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sz="2400" i="1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</m:e>
                            </m:nary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e>
                        </m:nary>
                      </m:num>
                      <m:den>
                        <m:sSup>
                          <m:sSup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p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it-IT" sz="2400" dirty="0"/>
                  <a:t>  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516B24B-1EB3-40C6-89FF-4D692EBDCF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8822" y="1570256"/>
                <a:ext cx="3400697" cy="6272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819778-5B8C-431E-950C-27BA26541FBE}"/>
                  </a:ext>
                </a:extLst>
              </p:cNvPr>
              <p:cNvSpPr txBox="1"/>
              <p:nvPr/>
            </p:nvSpPr>
            <p:spPr>
              <a:xfrm>
                <a:off x="3779519" y="1599992"/>
                <a:ext cx="3751540" cy="61786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𝑝𝑜𝑖𝑛𝑡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𝑟𝑒𝑎𝑐h𝑎𝑏𝑙𝑒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𝑖𝑓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𝑡h𝑒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𝑝𝑜𝑖𝑛𝑡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𝑖𝑠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𝑢𝑛𝑟𝑒𝑎𝑐h𝑎𝑏𝑙𝑒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00819778-5B8C-431E-950C-27BA26541F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79519" y="1599992"/>
                <a:ext cx="3751540" cy="61786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B5DA5D-32A9-4C7A-9EFF-305296ECEA98}"/>
                  </a:ext>
                </a:extLst>
              </p:cNvPr>
              <p:cNvSpPr txBox="1"/>
              <p:nvPr/>
            </p:nvSpPr>
            <p:spPr>
              <a:xfrm>
                <a:off x="217714" y="2467339"/>
                <a:ext cx="1180011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Compute volume for every trial of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𝐿</m:t>
                    </m:r>
                  </m:oMath>
                </a14:m>
                <a:r>
                  <a:rPr lang="en-US" dirty="0"/>
                  <a:t> we obtain 400 points and we can </a:t>
                </a:r>
                <a:r>
                  <a:rPr lang="en-US" b="1" dirty="0"/>
                  <a:t>fit data </a:t>
                </a:r>
                <a:r>
                  <a:rPr lang="en-US" dirty="0"/>
                  <a:t>to find the </a:t>
                </a:r>
                <a:r>
                  <a:rPr lang="en-US" b="1" dirty="0"/>
                  <a:t>volume as a function of </a:t>
                </a:r>
                <a14:m>
                  <m:oMath xmlns:m="http://schemas.openxmlformats.org/officeDocument/2006/math">
                    <m:r>
                      <a:rPr lang="en-US" b="1" i="1">
                        <a:latin typeface="Cambria Math" panose="02040503050406030204" pitchFamily="18" charset="0"/>
                      </a:rPr>
                      <m:t>𝑳</m:t>
                    </m:r>
                  </m:oMath>
                </a14:m>
                <a:r>
                  <a:rPr lang="en-US" b="1" dirty="0"/>
                  <a:t> and </a:t>
                </a:r>
                <a14:m>
                  <m:oMath xmlns:m="http://schemas.openxmlformats.org/officeDocument/2006/math">
                    <m:r>
                      <a:rPr lang="en-US" b="1" i="1" dirty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US" b="1" dirty="0"/>
                  <a:t> </a:t>
                </a:r>
                <a:r>
                  <a:rPr lang="en-US" dirty="0"/>
                  <a:t>. </a:t>
                </a:r>
                <a:r>
                  <a:rPr lang="en-US" b="1" dirty="0"/>
                  <a:t>Polynomial function </a:t>
                </a:r>
                <a:r>
                  <a:rPr lang="en-US" dirty="0"/>
                  <a:t>is chosen to perform the fitting.</a:t>
                </a:r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06B5DA5D-32A9-4C7A-9EFF-305296ECEA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714" y="2467339"/>
                <a:ext cx="11800115" cy="646331"/>
              </a:xfrm>
              <a:prstGeom prst="rect">
                <a:avLst/>
              </a:prstGeom>
              <a:blipFill>
                <a:blip r:embed="rId6"/>
                <a:stretch>
                  <a:fillRect l="-465" t="-5660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F19ED9AE-A9FE-48E0-9A60-E264FE8F52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14" y="3429000"/>
            <a:ext cx="5096525" cy="2767368"/>
          </a:xfrm>
          <a:prstGeom prst="rect">
            <a:avLst/>
          </a:prstGeom>
        </p:spPr>
      </p:pic>
      <p:pic>
        <p:nvPicPr>
          <p:cNvPr id="10" name="Picture 9" descr="Chart, surface chart&#10;&#10;Description automatically generated">
            <a:extLst>
              <a:ext uri="{FF2B5EF4-FFF2-40B4-BE49-F238E27FC236}">
                <a16:creationId xmlns:a16="http://schemas.microsoft.com/office/drawing/2014/main" id="{F6353CA6-1B3C-4651-8AF6-F755CBDA98B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4239" y="3198075"/>
            <a:ext cx="5832238" cy="31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6170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827023" y="53481"/>
            <a:ext cx="608610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Workspace analyses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14</a:t>
            </a:fld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0DE466-269F-425A-B440-2AFCFC5706F0}"/>
                  </a:ext>
                </a:extLst>
              </p:cNvPr>
              <p:cNvSpPr txBox="1"/>
              <p:nvPr/>
            </p:nvSpPr>
            <p:spPr>
              <a:xfrm>
                <a:off x="265629" y="4635426"/>
                <a:ext cx="8275122" cy="17543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can identify </a:t>
                </a:r>
                <a:r>
                  <a:rPr lang="en-US" b="1" dirty="0"/>
                  <a:t>3 main zone </a:t>
                </a:r>
                <a:r>
                  <a:rPr lang="en-US" dirty="0"/>
                  <a:t>: in zone 1 we have a very small volume, in zone 2 we have a volume that increases linearly respect alpha, in </a:t>
                </a:r>
                <a:r>
                  <a:rPr lang="en-US" b="1" dirty="0"/>
                  <a:t>zone 3 </a:t>
                </a:r>
                <a:r>
                  <a:rPr lang="en-US" dirty="0"/>
                  <a:t>we have a sort of saturation and increasing alpha we have small changes in volume.</a:t>
                </a:r>
              </a:p>
              <a:p>
                <a:endParaRPr lang="en-US" dirty="0"/>
              </a:p>
              <a:p>
                <a:r>
                  <a:rPr lang="en-US" dirty="0"/>
                  <a:t>We observe that the volume increases </a:t>
                </a:r>
                <a:r>
                  <a:rPr lang="en-US" b="1" dirty="0"/>
                  <a:t>linearly with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latin typeface="Cambria Math" panose="02040503050406030204" pitchFamily="18" charset="0"/>
                      </a:rPr>
                      <m:t>𝑳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and is maximized for </a:t>
                </a:r>
              </a:p>
              <a:p>
                <a:r>
                  <a:rPr lang="en-US" dirty="0"/>
                  <a:t>approximately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0.2 </m:t>
                    </m:r>
                  </m:oMath>
                </a14:m>
                <a:r>
                  <a:rPr lang="en-US" dirty="0"/>
                  <a:t>. </a:t>
                </a:r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30DE466-269F-425A-B440-2AFCFC5706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629" y="4635426"/>
                <a:ext cx="8275122" cy="1754326"/>
              </a:xfrm>
              <a:prstGeom prst="rect">
                <a:avLst/>
              </a:prstGeom>
              <a:blipFill>
                <a:blip r:embed="rId4"/>
                <a:stretch>
                  <a:fillRect l="-663" t="-1736" b="-45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 descr="Chart, surface chart&#10;&#10;Description automatically generated">
            <a:extLst>
              <a:ext uri="{FF2B5EF4-FFF2-40B4-BE49-F238E27FC236}">
                <a16:creationId xmlns:a16="http://schemas.microsoft.com/office/drawing/2014/main" id="{12F28D5D-D871-4BB1-A340-BEE8CFB525D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92" t="6759" r="7252" b="6144"/>
          <a:stretch/>
        </p:blipFill>
        <p:spPr>
          <a:xfrm>
            <a:off x="8630257" y="132945"/>
            <a:ext cx="3011231" cy="168274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F51740-A283-4252-8F9A-5F8E54907EC2}"/>
              </a:ext>
            </a:extLst>
          </p:cNvPr>
          <p:cNvSpPr txBox="1"/>
          <p:nvPr/>
        </p:nvSpPr>
        <p:spPr>
          <a:xfrm>
            <a:off x="8630257" y="1841596"/>
            <a:ext cx="3561743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800" dirty="0"/>
              <a:t>Linear model Poly55:</a:t>
            </a:r>
          </a:p>
          <a:p>
            <a:r>
              <a:rPr lang="it-IT" sz="800" dirty="0"/>
              <a:t>     f(x,y) = p00 + p10*x + p01*y + p20*x^2 + p11*x*y + p02*y^2 + p30*x^3 + p21*x^2*y </a:t>
            </a:r>
          </a:p>
          <a:p>
            <a:r>
              <a:rPr lang="it-IT" sz="800" dirty="0"/>
              <a:t>                    + p12*x*y^2 + p03*y^3 + p40*x^4 + p31*x^3*y + p22*x^2*y^2 </a:t>
            </a:r>
          </a:p>
          <a:p>
            <a:r>
              <a:rPr lang="it-IT" sz="800" dirty="0"/>
              <a:t>                    + p13*x*y^3 + p04*y^4 + p50*x^5 + p41*x^4*y + p32*x^3*y^2 </a:t>
            </a:r>
          </a:p>
          <a:p>
            <a:r>
              <a:rPr lang="it-IT" sz="800" dirty="0"/>
              <a:t>                    + p23*x^2*y^3 + p14*x*y^4 + p05*y^5</a:t>
            </a:r>
          </a:p>
          <a:p>
            <a:r>
              <a:rPr lang="it-IT" sz="800" dirty="0"/>
              <a:t>       where x is normalized by mean 0.5 and std 0.3039</a:t>
            </a:r>
          </a:p>
          <a:p>
            <a:r>
              <a:rPr lang="it-IT" sz="800" dirty="0"/>
              <a:t>       and where y is normalized by mean 3 and std 1.215</a:t>
            </a:r>
          </a:p>
          <a:p>
            <a:r>
              <a:rPr lang="it-IT" sz="800" dirty="0"/>
              <a:t>Coefficients (with 95% confidence bounds):</a:t>
            </a:r>
          </a:p>
          <a:p>
            <a:r>
              <a:rPr lang="it-IT" sz="800" dirty="0"/>
              <a:t>       p00 =      0.1616  (0.157, 0.1663)</a:t>
            </a:r>
          </a:p>
          <a:p>
            <a:r>
              <a:rPr lang="it-IT" sz="800" dirty="0"/>
              <a:t>       p10 =    -0.06982  (-0.07898, -0.06066)</a:t>
            </a:r>
          </a:p>
          <a:p>
            <a:r>
              <a:rPr lang="it-IT" sz="800" dirty="0"/>
              <a:t>       p01 =      0.1292  (0.12, 0.1383)</a:t>
            </a:r>
          </a:p>
          <a:p>
            <a:r>
              <a:rPr lang="it-IT" sz="800" dirty="0"/>
              <a:t>       p20 =    -0.02852  (-0.03563, -0.02142)</a:t>
            </a:r>
          </a:p>
          <a:p>
            <a:r>
              <a:rPr lang="it-IT" sz="800" dirty="0"/>
              <a:t>       p11 =    -0.07506  (-0.08086, -0.06927)</a:t>
            </a:r>
          </a:p>
          <a:p>
            <a:r>
              <a:rPr lang="it-IT" sz="800" dirty="0"/>
              <a:t>       p02 =      0.0173  (0.0102, 0.0244)</a:t>
            </a:r>
          </a:p>
          <a:p>
            <a:r>
              <a:rPr lang="it-IT" sz="800" dirty="0"/>
              <a:t>       p30 =    -0.01237  (-0.02284, -0.001908)</a:t>
            </a:r>
          </a:p>
          <a:p>
            <a:r>
              <a:rPr lang="it-IT" sz="800" dirty="0"/>
              <a:t>       p21 =    -0.02793  (-0.03601, -0.01984)</a:t>
            </a:r>
          </a:p>
          <a:p>
            <a:r>
              <a:rPr lang="it-IT" sz="800" dirty="0"/>
              <a:t>       p12 =    -0.01717  (-0.02526, -0.009085)</a:t>
            </a:r>
          </a:p>
          <a:p>
            <a:r>
              <a:rPr lang="it-IT" sz="800" dirty="0"/>
              <a:t>       p03 =   -0.007748  (-0.01821, 0.002718)</a:t>
            </a:r>
          </a:p>
          <a:p>
            <a:r>
              <a:rPr lang="it-IT" sz="800" dirty="0"/>
              <a:t>       p40 =    0.007998  (0.005442, 0.01056)</a:t>
            </a:r>
          </a:p>
          <a:p>
            <a:r>
              <a:rPr lang="it-IT" sz="800" dirty="0"/>
              <a:t>       p31 =    0.004959  (0.002769, 0.007148)</a:t>
            </a:r>
          </a:p>
          <a:p>
            <a:r>
              <a:rPr lang="it-IT" sz="800" dirty="0"/>
              <a:t>       p22 =      -0.007  (-0.009137, -0.004864)</a:t>
            </a:r>
          </a:p>
          <a:p>
            <a:r>
              <a:rPr lang="it-IT" sz="800" dirty="0"/>
              <a:t>       p13 =    0.003761  (0.001571, 0.00595)</a:t>
            </a:r>
          </a:p>
          <a:p>
            <a:r>
              <a:rPr lang="it-IT" sz="800" dirty="0"/>
              <a:t>       p04 =    0.001055  (-0.001502, 0.003612)</a:t>
            </a:r>
          </a:p>
          <a:p>
            <a:r>
              <a:rPr lang="it-IT" sz="800" dirty="0"/>
              <a:t>       p50 =    0.002154  (-0.0008798, 0.005188)</a:t>
            </a:r>
          </a:p>
          <a:p>
            <a:r>
              <a:rPr lang="it-IT" sz="800" dirty="0"/>
              <a:t>       p41 =    0.007392  (0.004832, 0.009952)</a:t>
            </a:r>
          </a:p>
          <a:p>
            <a:r>
              <a:rPr lang="it-IT" sz="800" dirty="0"/>
              <a:t>       p32 =    0.005376  (0.002916, 0.007836)</a:t>
            </a:r>
          </a:p>
          <a:p>
            <a:r>
              <a:rPr lang="it-IT" sz="800" dirty="0"/>
              <a:t>       p23 =    -0.00237  (-0.00483, 9.04e-05)</a:t>
            </a:r>
          </a:p>
          <a:p>
            <a:r>
              <a:rPr lang="it-IT" sz="800" dirty="0"/>
              <a:t>       p14 =    0.000364  (-0.002196, 0.002924)</a:t>
            </a:r>
          </a:p>
          <a:p>
            <a:r>
              <a:rPr lang="it-IT" sz="800" dirty="0"/>
              <a:t>       p05 =    0.001878  (-0.001156, 0.004912)</a:t>
            </a:r>
          </a:p>
          <a:p>
            <a:endParaRPr lang="it-IT" sz="800" dirty="0"/>
          </a:p>
          <a:p>
            <a:r>
              <a:rPr lang="it-IT" sz="800" dirty="0"/>
              <a:t>Goodness of fit:</a:t>
            </a:r>
          </a:p>
          <a:p>
            <a:r>
              <a:rPr lang="it-IT" sz="800" dirty="0"/>
              <a:t>  SSE: 0.1117</a:t>
            </a:r>
          </a:p>
          <a:p>
            <a:r>
              <a:rPr lang="it-IT" sz="800" dirty="0"/>
              <a:t>  R-square: 0.988</a:t>
            </a:r>
          </a:p>
          <a:p>
            <a:r>
              <a:rPr lang="it-IT" sz="800" dirty="0"/>
              <a:t>  Adjusted R-square: 0.9874</a:t>
            </a:r>
          </a:p>
          <a:p>
            <a:r>
              <a:rPr lang="it-IT" sz="800" dirty="0"/>
              <a:t>  RMSE: 0.01717</a:t>
            </a:r>
          </a:p>
        </p:txBody>
      </p:sp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02DFE9A8-1C8B-434B-B841-0C5DF2B4ECA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13" t="6169" r="8718" b="906"/>
          <a:stretch/>
        </p:blipFill>
        <p:spPr>
          <a:xfrm>
            <a:off x="698500" y="638256"/>
            <a:ext cx="6578600" cy="3949626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A41B36-544F-4B79-B812-2052E69D9168}"/>
              </a:ext>
            </a:extLst>
          </p:cNvPr>
          <p:cNvCxnSpPr>
            <a:cxnSpLocks/>
          </p:cNvCxnSpPr>
          <p:nvPr/>
        </p:nvCxnSpPr>
        <p:spPr>
          <a:xfrm>
            <a:off x="2184400" y="685800"/>
            <a:ext cx="0" cy="3302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4049BD4-69FF-4E8B-B091-76412BD1E986}"/>
              </a:ext>
            </a:extLst>
          </p:cNvPr>
          <p:cNvCxnSpPr>
            <a:cxnSpLocks/>
          </p:cNvCxnSpPr>
          <p:nvPr/>
        </p:nvCxnSpPr>
        <p:spPr>
          <a:xfrm>
            <a:off x="4737100" y="638256"/>
            <a:ext cx="0" cy="33020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F6FD599-52CF-4F38-B499-A2F6C5067900}"/>
              </a:ext>
            </a:extLst>
          </p:cNvPr>
          <p:cNvSpPr txBox="1"/>
          <p:nvPr/>
        </p:nvSpPr>
        <p:spPr>
          <a:xfrm>
            <a:off x="1285463" y="789652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Zone 1</a:t>
            </a:r>
            <a:endParaRPr lang="it-IT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A50132C-A610-416E-95CA-2B472A871C7D}"/>
              </a:ext>
            </a:extLst>
          </p:cNvPr>
          <p:cNvSpPr txBox="1"/>
          <p:nvPr/>
        </p:nvSpPr>
        <p:spPr>
          <a:xfrm>
            <a:off x="3267075" y="7729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Zone 2</a:t>
            </a:r>
            <a:endParaRPr lang="it-IT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E4CB3CC-97FC-41E1-8797-FC4254C75031}"/>
              </a:ext>
            </a:extLst>
          </p:cNvPr>
          <p:cNvSpPr txBox="1"/>
          <p:nvPr/>
        </p:nvSpPr>
        <p:spPr>
          <a:xfrm>
            <a:off x="5826125" y="79711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Zone 3</a:t>
            </a:r>
            <a:endParaRPr lang="it-IT" dirty="0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ADDCE7E-558C-4967-9BE0-68159232AD9F}"/>
              </a:ext>
            </a:extLst>
          </p:cNvPr>
          <p:cNvSpPr/>
          <p:nvPr/>
        </p:nvSpPr>
        <p:spPr>
          <a:xfrm>
            <a:off x="5707330" y="1142279"/>
            <a:ext cx="196378" cy="183017"/>
          </a:xfrm>
          <a:prstGeom prst="ellipse">
            <a:avLst/>
          </a:prstGeom>
          <a:noFill/>
          <a:ln w="2857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00276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8" grpId="0"/>
      <p:bldP spid="19" grpId="0"/>
      <p:bldP spid="20" grpId="0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A7AC4EC5-0F6B-4AE1-9D94-DA494A69B144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242C1F15-907A-4F21-B5E2-90EEAE5C8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4CE0A4BD-95C6-4034-BD4A-0541D8EA4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114965D1-C66E-4D4F-B8FD-1744C09BE178}"/>
              </a:ext>
            </a:extLst>
          </p:cNvPr>
          <p:cNvSpPr txBox="1"/>
          <p:nvPr/>
        </p:nvSpPr>
        <p:spPr>
          <a:xfrm>
            <a:off x="5034247" y="134691"/>
            <a:ext cx="2123501" cy="591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dynamics</a:t>
            </a:r>
            <a:endParaRPr lang="it-IT" sz="3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443467CE-3340-4D15-ACB1-25DB9BDBE19B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71D3CF87-2362-4B40-84A1-A94C580A51C8}"/>
                  </a:ext>
                </a:extLst>
              </p:cNvPr>
              <p:cNvSpPr txBox="1"/>
              <p:nvPr/>
            </p:nvSpPr>
            <p:spPr>
              <a:xfrm>
                <a:off x="126123" y="726024"/>
                <a:ext cx="11676988" cy="566090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For dynamics evaluation </a:t>
                </a:r>
                <a:r>
                  <a:rPr lang="en-US" sz="1800" b="1" i="0" u="none" strike="noStrike" kern="1200" cap="none" spc="0" baseline="0" dirty="0" err="1">
                    <a:solidFill>
                      <a:srgbClr val="000000"/>
                    </a:solidFill>
                    <a:uFillTx/>
                    <a:latin typeface="Calibri"/>
                  </a:rPr>
                  <a:t>lagrangian</a:t>
                </a:r>
                <a:r>
                  <a:rPr lang="en-US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approach </a:t>
                </a: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is proposed. Using this method </a:t>
                </a:r>
                <a:r>
                  <a:rPr lang="en-US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closed form </a:t>
                </a: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can be found and used in phase of </a:t>
                </a:r>
                <a:r>
                  <a:rPr lang="en-US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control and stability considerations </a:t>
                </a: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.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Lagrangian approach can be usefull for taking in to account </a:t>
                </a:r>
                <a:r>
                  <a:rPr lang="it-IT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conservative elastic force 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trought energetic considerations.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Using this </a:t>
                </a: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approach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we indirectly assume (to simplify) that valid configurations for the soft robot are strictly correlated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sz="1800" b="0" i="1" u="none" strike="noStrike" kern="1200" cap="none" spc="0" baseline="0" dirty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u="none" strike="noStrike" kern="1200" cap="none" spc="0" baseline="0" dirty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it-IT" sz="1800" b="0" i="1" u="none" strike="noStrike" kern="1200" cap="none" spc="0" baseline="0" dirty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b="0" i="1" u="none" strike="noStrike" kern="1200" cap="none" spc="0" baseline="0" dirty="0" smtClean="0">
                        <a:solidFill>
                          <a:srgbClr val="000000"/>
                        </a:solidFill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800" b="0" i="1" u="none" strike="noStrike" kern="1200" cap="none" spc="0" baseline="0" dirty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u="none" strike="noStrike" kern="1200" cap="none" spc="0" baseline="0" dirty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it-IT" sz="1800" b="0" i="1" u="none" strike="noStrike" kern="1200" cap="none" spc="0" baseline="0" dirty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sz="1800" b="0" i="1" u="none" strike="noStrike" kern="1200" cap="none" spc="0" baseline="0" dirty="0" smtClean="0">
                        <a:solidFill>
                          <a:srgbClr val="000000"/>
                        </a:solidFill>
                        <a:uFillTx/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sz="1800" b="0" i="1" u="none" strike="noStrike" kern="1200" cap="none" spc="0" baseline="0" dirty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sz="1800" b="0" i="1" u="none" strike="noStrike" kern="1200" cap="none" spc="0" baseline="0" dirty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it-IT" sz="1800" b="0" i="1" u="none" strike="noStrike" kern="1200" cap="none" spc="0" baseline="0" dirty="0" smtClean="0">
                            <a:solidFill>
                              <a:srgbClr val="00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, this is not true in general (expecially for soft robots) because of external forces can modify the local pose and  generate internal non conservative forces.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Some parameter definitions and hypotesis are needed to go on :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𝐺𝑠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𝑆h𝑒𝑎𝑟𝑖𝑛𝑔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𝑚𝑜𝑑𝑢𝑙𝑢𝑠</m:t>
                    </m:r>
                  </m:oMath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𝐼𝑛𝑒𝑟𝑡𝑖𝑎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𝑑𝑖𝑎𝑔𝑜𝑛𝑎𝑙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𝑚𝑎𝑡𝑟𝑖𝑥</m:t>
                    </m:r>
                  </m:oMath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𝑀𝑎𝑠𝑠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𝑠𝑒𝑔𝑚𝑒𝑛𝑡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𝑠𝑢𝑝𝑝𝑜𝑠𝑒𝑑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𝑐𝑜𝑛𝑐𝑒𝑛𝑡𝑟𝑎𝑡𝑒𝑑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{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 −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𝑑𝑎𝑚𝑝𝑖𝑛𝑔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𝑚𝑎𝑡𝑟𝑖𝑥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𝑠𝑒𝑐𝑡𝑖𝑜𝑛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𝑐𝑎𝑢𝑠𝑒𝑑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𝑏𝑦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𝑣𝑖𝑠𝑐𝑜𝑢𝑠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𝑓𝑜𝑟𝑐𝑒𝑠</m:t>
                    </m:r>
                  </m:oMath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m:rPr>
                                <m:sty m:val="p"/>
                              </m:rPr>
                              <a:rPr lang="en-US" b="0" i="0" smtClean="0">
                                <a:latin typeface="Cambria Math" panose="02040503050406030204" pitchFamily="18" charset="0"/>
                              </a:rPr>
                              <m:t>i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;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it-IT" i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𝑢𝑠𝑒𝑑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𝑎𝑠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𝑗𝑜𝑖𝑛𝑡𝑠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𝑣𝑎𝑟𝑖𝑎𝑏𝑙𝑒𝑠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 </m:t>
                    </m:r>
                  </m:oMath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𝑊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𝑒𝑥𝑡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 –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𝑒𝑥𝑡𝑒𝑟𝑛𝑎𝑙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𝑓𝑜𝑟𝑐𝑒𝑠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i="0">
                        <a:latin typeface="Cambria Math" panose="02040503050406030204" pitchFamily="18" charset="0"/>
                      </a:rPr>
                      <m:t>and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it-IT" i="0">
                        <a:latin typeface="Cambria Math" panose="02040503050406030204" pitchFamily="18" charset="0"/>
                      </a:rPr>
                      <m:t>momentum</m:t>
                    </m:r>
                  </m:oMath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𝜏</m:t>
                    </m:r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–</m:t>
                    </m:r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𝑗𝑜𝑖𝑛𝑡𝑠</m:t>
                    </m:r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𝑡𝑜𝑟𝑞𝑢𝑒</m:t>
                    </m:r>
                  </m:oMath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285750" marR="0" lvl="0" indent="-28575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SzPct val="100000"/>
                  <a:buFont typeface="Arial" pitchFamily="34"/>
                  <a:buChar char="•"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𝐴𝑙𝑙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𝑐𝑜𝑚𝑝𝑢𝑡𝑎𝑡𝑖𝑜𝑛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𝑎𝑟𝑒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𝑑𝑜𝑛𝑒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𝑖𝑛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𝑓𝑟𝑎𝑚𝑒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{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}</m:t>
                    </m:r>
                  </m:oMath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71D3CF87-2362-4B40-84A1-A94C580A51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123" y="726024"/>
                <a:ext cx="11676988" cy="5660909"/>
              </a:xfrm>
              <a:prstGeom prst="rect">
                <a:avLst/>
              </a:prstGeom>
              <a:blipFill>
                <a:blip r:embed="rId4"/>
                <a:stretch>
                  <a:fillRect l="-470" t="-538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2">
            <a:extLst>
              <a:ext uri="{FF2B5EF4-FFF2-40B4-BE49-F238E27FC236}">
                <a16:creationId xmlns:a16="http://schemas.microsoft.com/office/drawing/2014/main" id="{32965822-BE09-4982-AC47-9C2F7F3D0B99}"/>
              </a:ext>
            </a:extLst>
          </p:cNvPr>
          <p:cNvSpPr/>
          <p:nvPr/>
        </p:nvSpPr>
        <p:spPr>
          <a:xfrm>
            <a:off x="0" y="207440"/>
            <a:ext cx="11219" cy="42327"/>
          </a:xfrm>
          <a:prstGeom prst="rect">
            <a:avLst/>
          </a:prstGeom>
          <a:solidFill>
            <a:srgbClr val="F8F9FA"/>
          </a:solidFill>
          <a:ln cap="flat">
            <a:noFill/>
            <a:prstDash val="solid"/>
          </a:ln>
        </p:spPr>
        <p:txBody>
          <a:bodyPr vert="horz" wrap="none" lIns="0" tIns="0" rIns="0" bIns="0" anchor="ctr" anchorCtr="0" compatLnSpc="1">
            <a:spAutoFit/>
          </a:bodyPr>
          <a:lstStyle/>
          <a:p>
            <a:pPr marL="0" marR="0" lvl="0" indent="0" algn="l" defTabSz="914400" rtl="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4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 </a:t>
            </a: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Arial" pitchFamily="34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3873165-613E-4342-AA2F-672860C9BF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15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A3EBFA88-E567-40E8-A2EA-A53D594135C2}"/>
              </a:ext>
            </a:extLst>
          </p:cNvPr>
          <p:cNvSpPr txBox="1"/>
          <p:nvPr/>
        </p:nvSpPr>
        <p:spPr>
          <a:xfrm>
            <a:off x="5034247" y="134691"/>
            <a:ext cx="2123501" cy="591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dynamics</a:t>
            </a:r>
            <a:endParaRPr lang="it-IT" sz="3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Picture 12" descr="Diagram&#10;&#10;Description automatically generated">
            <a:extLst>
              <a:ext uri="{FF2B5EF4-FFF2-40B4-BE49-F238E27FC236}">
                <a16:creationId xmlns:a16="http://schemas.microsoft.com/office/drawing/2014/main" id="{D1C67A2C-D0DD-4E53-B46D-69524A93A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4911" y="211546"/>
            <a:ext cx="4831451" cy="6342827"/>
          </a:xfrm>
          <a:prstGeom prst="rect">
            <a:avLst/>
          </a:prstGeom>
          <a:noFill/>
          <a:ln cap="flat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632C4EB6-9835-4CCE-B536-3F8E38B093AD}"/>
                  </a:ext>
                </a:extLst>
              </p:cNvPr>
              <p:cNvSpPr txBox="1"/>
              <p:nvPr/>
            </p:nvSpPr>
            <p:spPr>
              <a:xfrm>
                <a:off x="0" y="464076"/>
                <a:ext cx="7514895" cy="4984891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mass matrix </a:t>
                </a: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can be computed as :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𝑚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𝑒𝑦𝑒</m:t>
                                </m:r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(3)</m:t>
                                </m:r>
                              </m:e>
                              <m:e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So </a:t>
                </a:r>
                <a:r>
                  <a:rPr lang="en-US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Inertial matrix </a:t>
                </a: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is derived :</a:t>
                </a:r>
                <a:endPara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mbria Math" pitchFamily="18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𝑀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it-IT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it-IT" i="1">
                                          <a:latin typeface="Cambria Math" panose="02040503050406030204" pitchFamily="18" charset="0"/>
                                        </a:rPr>
                                        <m:t>𝑆</m:t>
                                      </m:r>
                                    </m:e>
                                    <m:sub>
                                      <m:r>
                                        <a:rPr lang="it-IT" i="0">
                                          <a:latin typeface="Cambria Math" panose="02040503050406030204" pitchFamily="18" charset="0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sub>
                          </m:sSub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     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   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𝐵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= 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Potential </a:t>
                </a:r>
                <a:r>
                  <a:rPr lang="it-IT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gravitational energy 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: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𝑈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=−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𝑔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Elastic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potential energy :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𝑒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i="0">
                          <a:latin typeface="Cambria Math" panose="02040503050406030204" pitchFamily="18" charset="0"/>
                        </a:rPr>
                        <m:t>⋅</m:t>
                      </m:r>
                      <m:sSubSup>
                        <m:sSubSup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bSup>
                      <m:r>
                        <a:rPr lang="it-IT" i="0">
                          <a:latin typeface="Cambria Math" panose="02040503050406030204" pitchFamily="18" charset="0"/>
                        </a:rPr>
                        <m:t>⋅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𝐸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𝐺</m:t>
                                </m:r>
                                <m:sSub>
                                  <m:sSubPr>
                                    <m:ctrlPr>
                                      <a:rPr lang="it-IT" i="1">
                                        <a:solidFill>
                                          <a:srgbClr val="836967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it-IT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en-US" b="0" i="0" smtClean="0">
                          <a:latin typeface="Cambria Math" panose="02040503050406030204" pitchFamily="18" charset="0"/>
                        </a:rPr>
                        <m:t>          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𝑈𝑒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Kinetic energy 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: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it-IT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Sup>
                            <m:sSubSup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sup>
                          </m:sSubSup>
                        </m:e>
                      </m:acc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it-IT" i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acc>
                      <m:r>
                        <a:rPr lang="it-IT" i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𝑎𝑛𝑑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              </m:t>
                      </m:r>
                      <m:r>
                        <a:rPr lang="it-IT" i="1">
                          <a:latin typeface="Cambria Math" panose="02040503050406030204" pitchFamily="18" charset="0"/>
                        </a:rPr>
                        <m:t>𝑇</m:t>
                      </m:r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8" name="TextBox 13">
                <a:extLst>
                  <a:ext uri="{FF2B5EF4-FFF2-40B4-BE49-F238E27FC236}">
                    <a16:creationId xmlns:a16="http://schemas.microsoft.com/office/drawing/2014/main" id="{632C4EB6-9835-4CCE-B536-3F8E38B093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464076"/>
                <a:ext cx="7514895" cy="4984891"/>
              </a:xfrm>
              <a:prstGeom prst="rect">
                <a:avLst/>
              </a:prstGeom>
              <a:blipFill>
                <a:blip r:embed="rId5"/>
                <a:stretch>
                  <a:fillRect l="-649" t="-61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7CCAC65-1917-45FA-AF36-EA6C9FD449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16</a:t>
            </a:fld>
            <a:endParaRPr lang="it-IT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A3EBFA88-E567-40E8-A2EA-A53D594135C2}"/>
              </a:ext>
            </a:extLst>
          </p:cNvPr>
          <p:cNvSpPr txBox="1"/>
          <p:nvPr/>
        </p:nvSpPr>
        <p:spPr>
          <a:xfrm>
            <a:off x="5034247" y="134691"/>
            <a:ext cx="2123501" cy="591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dynamics</a:t>
            </a:r>
            <a:endParaRPr lang="it-IT" sz="3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Picture 12" descr="Diagram&#10;&#10;Description automatically generated">
            <a:extLst>
              <a:ext uri="{FF2B5EF4-FFF2-40B4-BE49-F238E27FC236}">
                <a16:creationId xmlns:a16="http://schemas.microsoft.com/office/drawing/2014/main" id="{D1C67A2C-D0DD-4E53-B46D-69524A93A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0469" y="257586"/>
            <a:ext cx="4831451" cy="6342827"/>
          </a:xfrm>
          <a:prstGeom prst="rect">
            <a:avLst/>
          </a:prstGeom>
          <a:noFill/>
          <a:ln cap="flat">
            <a:noFill/>
          </a:ln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52C46F-3EA3-43FB-88C1-6F5810FD5522}"/>
                  </a:ext>
                </a:extLst>
              </p:cNvPr>
              <p:cNvSpPr txBox="1"/>
              <p:nvPr/>
            </p:nvSpPr>
            <p:spPr>
              <a:xfrm>
                <a:off x="333096" y="650631"/>
                <a:ext cx="7139353" cy="507831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Finally </a:t>
                </a:r>
                <a:r>
                  <a:rPr lang="en-US" b="1" dirty="0" err="1"/>
                  <a:t>lagrangian</a:t>
                </a:r>
                <a:r>
                  <a:rPr lang="en-US" dirty="0"/>
                  <a:t> can be written :</a:t>
                </a:r>
              </a:p>
              <a:p>
                <a:endParaRPr lang="en-US" dirty="0"/>
              </a:p>
              <a:p>
                <a:r>
                  <a:rPr lang="en-US" dirty="0"/>
                  <a:t>	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acc>
                      <m:accPr>
                        <m:chr m:val="̇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Using </a:t>
                </a:r>
                <a:r>
                  <a:rPr lang="it-IT" b="1" dirty="0"/>
                  <a:t>cristoffel symbols </a:t>
                </a:r>
                <a:r>
                  <a:rPr lang="it-IT" dirty="0"/>
                  <a:t>dynamichs matrixs </a:t>
                </a:r>
                <a:r>
                  <a:rPr lang="it-IT" b="1" dirty="0"/>
                  <a:t>B,C,G are derived</a:t>
                </a:r>
                <a:r>
                  <a:rPr lang="it-IT" dirty="0"/>
                  <a:t>. A </a:t>
                </a:r>
                <a:r>
                  <a:rPr lang="it-IT" b="1" dirty="0"/>
                  <a:t>damping</a:t>
                </a:r>
                <a:r>
                  <a:rPr lang="it-IT" dirty="0"/>
                  <a:t> matrix </a:t>
                </a:r>
                <a:r>
                  <a:rPr lang="it-IT" b="1" dirty="0"/>
                  <a:t>D</a:t>
                </a:r>
                <a:r>
                  <a:rPr lang="it-IT" dirty="0"/>
                  <a:t> is introduced to take into account the </a:t>
                </a:r>
                <a:r>
                  <a:rPr lang="it-IT" b="1" dirty="0"/>
                  <a:t>viscous effects </a:t>
                </a:r>
                <a:r>
                  <a:rPr lang="it-IT" dirty="0"/>
                  <a:t>of the material.</a:t>
                </a:r>
              </a:p>
              <a:p>
                <a:endParaRPr lang="it-IT" dirty="0"/>
              </a:p>
              <a:p>
                <a:r>
                  <a:rPr lang="it-IT" dirty="0"/>
                  <a:t>Closed form for dynamichs can be written as :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Given dynamichs we can rewrite </a:t>
                </a:r>
                <a:r>
                  <a:rPr lang="it-IT" b="1" dirty="0"/>
                  <a:t>dynamichs</a:t>
                </a:r>
                <a:r>
                  <a:rPr lang="it-IT" dirty="0"/>
                  <a:t> :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In 2 section case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sSub>
                                    <m:sSubPr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𝑏</m:t>
                                      </m:r>
                                    </m:e>
                                    <m:sub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  <m:e>
                                  <m:m>
                                    <m:mPr>
                                      <m:mcs>
                                        <m:mc>
                                          <m:mcPr>
                                            <m:count m:val="3"/>
                                            <m:mcJc m:val="center"/>
                                          </m:mcPr>
                                        </m:mc>
                                      </m:mcs>
                                      <m:ctrlP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mPr>
                                    <m:m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𝑘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</m:sub>
                                        </m:sSub>
                                      </m:e>
                                      <m:e>
                                        <m:m>
                                          <m:mPr>
                                            <m:mcs>
                                              <m:mc>
                                                <m:mcPr>
                                                  <m:count m:val="2"/>
                                                  <m:mcJc m:val="center"/>
                                                </m:mcPr>
                                              </m:mc>
                                            </m:mcs>
                                            <m:ctrlPr>
                                              <a:rPr lang="en-US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mPr>
                                          <m:m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m:rPr>
                                                      <m:brk m:alnAt="7"/>
                                                    </m:r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US" b="0" i="1" smtClean="0">
                                                      <a:latin typeface="Cambria Math" panose="02040503050406030204" pitchFamily="18" charset="0"/>
                                                    </a:rPr>
                                                    <m:t>2</m:t>
                                                  </m:r>
                                                </m:sub>
                                              </m:sSub>
                                            </m:e>
                                          </m:mr>
                                        </m:m>
                                      </m:e>
                                    </m:mr>
                                  </m:m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</m:oMath>
                </a14:m>
                <a:endParaRPr lang="it-IT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952C46F-3EA3-43FB-88C1-6F5810FD552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096" y="650631"/>
                <a:ext cx="7139353" cy="5078313"/>
              </a:xfrm>
              <a:prstGeom prst="rect">
                <a:avLst/>
              </a:prstGeom>
              <a:blipFill>
                <a:blip r:embed="rId5"/>
                <a:stretch>
                  <a:fillRect l="-769" t="-720" b="-96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319E77-3AAD-451A-9931-2F0C1199B71D}"/>
                  </a:ext>
                </a:extLst>
              </p:cNvPr>
              <p:cNvSpPr txBox="1"/>
              <p:nvPr/>
            </p:nvSpPr>
            <p:spPr>
              <a:xfrm>
                <a:off x="2144631" y="3483547"/>
                <a:ext cx="540500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</m:t>
                      </m:r>
                      <m:acc>
                        <m:accPr>
                          <m:chr m:val="̈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3319E77-3AAD-451A-9931-2F0C1199B7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44631" y="3483547"/>
                <a:ext cx="5405006" cy="276999"/>
              </a:xfrm>
              <a:prstGeom prst="rect">
                <a:avLst/>
              </a:prstGeom>
              <a:blipFill>
                <a:blip r:embed="rId6"/>
                <a:stretch>
                  <a:fillRect l="-677" t="-4348" b="-282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DC2A7-6197-417F-B587-927961154250}"/>
                  </a:ext>
                </a:extLst>
              </p:cNvPr>
              <p:cNvSpPr txBox="1"/>
              <p:nvPr/>
            </p:nvSpPr>
            <p:spPr>
              <a:xfrm>
                <a:off x="1060284" y="4623131"/>
                <a:ext cx="609746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⋅(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0FDC2A7-6197-417F-B587-9279611542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284" y="4623131"/>
                <a:ext cx="6097464" cy="369332"/>
              </a:xfrm>
              <a:prstGeom prst="rect">
                <a:avLst/>
              </a:prstGeom>
              <a:blipFill>
                <a:blip r:embed="rId7"/>
                <a:stretch>
                  <a:fillRect r="-200" b="-1311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FF3985F-BA9C-4B4B-97DC-6621F2D3C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5205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4503712" y="141256"/>
            <a:ext cx="2925788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Stability analysis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CD4D9F-4D6D-421F-96FA-06B6B4059254}"/>
                  </a:ext>
                </a:extLst>
              </p:cNvPr>
              <p:cNvSpPr txBox="1"/>
              <p:nvPr/>
            </p:nvSpPr>
            <p:spPr>
              <a:xfrm>
                <a:off x="202223" y="726033"/>
                <a:ext cx="7517423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goal is to find </a:t>
                </a:r>
                <a:r>
                  <a:rPr lang="en-US" b="1" dirty="0"/>
                  <a:t>range of values of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𝐄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−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𝑌𝑜𝑢𝑛𝑔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’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>
                        <a:latin typeface="Cambria Math" panose="02040503050406030204" pitchFamily="18" charset="0"/>
                      </a:rPr>
                      <m:t>𝑀𝑜𝑑𝑢𝑙𝑢𝑠</m:t>
                    </m:r>
                  </m:oMath>
                </a14:m>
                <a:r>
                  <a:rPr lang="it-IT" dirty="0"/>
                  <a:t> that allow the system to be </a:t>
                </a:r>
                <a:r>
                  <a:rPr lang="it-IT" b="1" dirty="0"/>
                  <a:t>stable</a:t>
                </a:r>
                <a:r>
                  <a:rPr lang="it-IT" dirty="0"/>
                  <a:t>, subject to gravitational force.</a:t>
                </a:r>
              </a:p>
              <a:p>
                <a:r>
                  <a:rPr lang="it-IT" dirty="0"/>
                  <a:t>The consideration can be done in planar case and observing the behavior of a single section so considering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</m:oMath>
                </a14:m>
                <a:r>
                  <a:rPr lang="it-IT" dirty="0"/>
                  <a:t> and fixing parameters as follows :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3CD4D9F-4D6D-421F-96FA-06B6B405925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223" y="726033"/>
                <a:ext cx="7517423" cy="1200329"/>
              </a:xfrm>
              <a:prstGeom prst="rect">
                <a:avLst/>
              </a:prstGeom>
              <a:blipFill>
                <a:blip r:embed="rId5"/>
                <a:stretch>
                  <a:fillRect l="-649" t="-2538" b="-710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D57F6C44-754C-4438-90F0-A99BF2A8176D}"/>
              </a:ext>
            </a:extLst>
          </p:cNvPr>
          <p:cNvSpPr txBox="1"/>
          <p:nvPr/>
        </p:nvSpPr>
        <p:spPr>
          <a:xfrm>
            <a:off x="286118" y="1966112"/>
            <a:ext cx="137965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l-PL" b="0" i="0" dirty="0">
                <a:solidFill>
                  <a:srgbClr val="000000"/>
                </a:solidFill>
                <a:effectLst/>
              </a:rPr>
              <a:t>m = 0.05</a:t>
            </a:r>
          </a:p>
          <a:p>
            <a:r>
              <a:rPr lang="pl-PL" b="0" i="0" dirty="0">
                <a:solidFill>
                  <a:srgbClr val="000000"/>
                </a:solidFill>
                <a:effectLst/>
              </a:rPr>
              <a:t>Iy = 10^-6</a:t>
            </a:r>
          </a:p>
          <a:p>
            <a:r>
              <a:rPr lang="pl-PL" b="0" i="0" dirty="0">
                <a:solidFill>
                  <a:srgbClr val="000000"/>
                </a:solidFill>
                <a:effectLst/>
              </a:rPr>
              <a:t>g = - 9.8</a:t>
            </a:r>
          </a:p>
          <a:p>
            <a:r>
              <a:rPr lang="pl-PL" b="0" i="0" dirty="0">
                <a:solidFill>
                  <a:srgbClr val="000000"/>
                </a:solidFill>
                <a:effectLst/>
              </a:rPr>
              <a:t>L = 0.4</a:t>
            </a:r>
          </a:p>
          <a:p>
            <a:r>
              <a:rPr lang="pl-PL" b="0" i="0" dirty="0">
                <a:solidFill>
                  <a:srgbClr val="000000"/>
                </a:solidFill>
                <a:effectLst/>
              </a:rPr>
              <a:t>D = 0.001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9C28E-8794-411A-9AD4-E94AD20407F2}"/>
                  </a:ext>
                </a:extLst>
              </p:cNvPr>
              <p:cNvSpPr txBox="1"/>
              <p:nvPr/>
            </p:nvSpPr>
            <p:spPr>
              <a:xfrm>
                <a:off x="369277" y="3587262"/>
                <a:ext cx="7244797" cy="95789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The derivation of dynamics is similar to previously described. </a:t>
                </a:r>
                <a:r>
                  <a:rPr lang="en-US" b="1" dirty="0"/>
                  <a:t>Linearization</a:t>
                </a:r>
                <a:r>
                  <a:rPr lang="en-US" dirty="0"/>
                  <a:t> can be performed in </a:t>
                </a:r>
                <a:r>
                  <a:rPr lang="en-US" b="1" dirty="0"/>
                  <a:t>equilibrium</a:t>
                </a:r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</m:sub>
                    </m:sSub>
                    <m:acc>
                      <m:accPr>
                        <m:chr m:val="̇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i="1" dirty="0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</m:sub>
                        </m:sSub>
                      </m:e>
                    </m:acc>
                    <m:r>
                      <a:rPr lang="en-US" i="1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it-IT" dirty="0"/>
                  <a:t> so dynamichs matrix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it-IT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dirty="0"/>
                  <a:t>is obtaind: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229C28E-8794-411A-9AD4-E94AD20407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77" y="3587262"/>
                <a:ext cx="7244797" cy="957891"/>
              </a:xfrm>
              <a:prstGeom prst="rect">
                <a:avLst/>
              </a:prstGeom>
              <a:blipFill>
                <a:blip r:embed="rId6"/>
                <a:stretch>
                  <a:fillRect l="-758" t="-3165" b="-886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D655BFF9-49A5-4408-9A0F-A9A2338F72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2807" y="4688975"/>
            <a:ext cx="2705833" cy="912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C56EAE-E9D8-4F28-B023-F908EDA92ADA}"/>
                  </a:ext>
                </a:extLst>
              </p:cNvPr>
              <p:cNvSpPr txBox="1"/>
              <p:nvPr/>
            </p:nvSpPr>
            <p:spPr>
              <a:xfrm>
                <a:off x="369277" y="4931639"/>
                <a:ext cx="1213339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𝐴</m:t>
                      </m:r>
                      <m:d>
                        <m:dPr>
                          <m:ctrlPr>
                            <a:rPr lang="it-IT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it-IT" i="1" dirty="0" smtClean="0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3AC56EAE-E9D8-4F28-B023-F908EDA92A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277" y="4931639"/>
                <a:ext cx="1213339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8" name="Picture 4">
            <a:extLst>
              <a:ext uri="{FF2B5EF4-FFF2-40B4-BE49-F238E27FC236}">
                <a16:creationId xmlns:a16="http://schemas.microsoft.com/office/drawing/2014/main" id="{31CBE4D3-BF8C-4AC5-BA60-9C860407C4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8429" y="4289371"/>
            <a:ext cx="3064646" cy="1699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6274AE-CF4A-46ED-B214-AAC684852915}"/>
                  </a:ext>
                </a:extLst>
              </p:cNvPr>
              <p:cNvSpPr txBox="1"/>
              <p:nvPr/>
            </p:nvSpPr>
            <p:spPr>
              <a:xfrm>
                <a:off x="4304508" y="4977805"/>
                <a:ext cx="171752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𝑤𝑖𝑡h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𝑒𝑖𝑛𝑔𝑣𝑎𝑙𝑢𝑒𝑠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4D6274AE-CF4A-46ED-B214-AAC6848529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04508" y="4977805"/>
                <a:ext cx="1717521" cy="276999"/>
              </a:xfrm>
              <a:prstGeom prst="rect">
                <a:avLst/>
              </a:prstGeom>
              <a:blipFill>
                <a:blip r:embed="rId10"/>
                <a:stretch>
                  <a:fillRect l="-2837" t="-4444" r="-4255" b="-3555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988247-AD1B-40D2-9B48-58A6E0002803}"/>
                  </a:ext>
                </a:extLst>
              </p:cNvPr>
              <p:cNvSpPr txBox="1"/>
              <p:nvPr/>
            </p:nvSpPr>
            <p:spPr>
              <a:xfrm>
                <a:off x="6597702" y="4977805"/>
                <a:ext cx="540727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6988247-AD1B-40D2-9B48-58A6E000280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7702" y="4977805"/>
                <a:ext cx="540727" cy="276999"/>
              </a:xfrm>
              <a:prstGeom prst="rect">
                <a:avLst/>
              </a:prstGeom>
              <a:blipFill>
                <a:blip r:embed="rId11"/>
                <a:stretch>
                  <a:fillRect b="-888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Picture 20" descr="Diagram&#10;&#10;Description automatically generated with low confidence">
            <a:extLst>
              <a:ext uri="{FF2B5EF4-FFF2-40B4-BE49-F238E27FC236}">
                <a16:creationId xmlns:a16="http://schemas.microsoft.com/office/drawing/2014/main" id="{13ECC1A8-DEAE-4466-A076-F7C3A6EA934A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85" t="42443"/>
          <a:stretch/>
        </p:blipFill>
        <p:spPr>
          <a:xfrm>
            <a:off x="7701746" y="592340"/>
            <a:ext cx="4005949" cy="315918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DC2D90-664D-4D4D-BFBE-637648451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4259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7" grpId="0"/>
      <p:bldP spid="1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4503711" y="141256"/>
            <a:ext cx="3586551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Stability </a:t>
            </a:r>
            <a:r>
              <a:rPr lang="en-US" sz="3200" dirty="0">
                <a:solidFill>
                  <a:srgbClr val="000000"/>
                </a:solidFill>
                <a:latin typeface="Calibri"/>
              </a:rPr>
              <a:t>analysis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79CFA-036F-4C38-A3EF-D242FF02F82C}"/>
                  </a:ext>
                </a:extLst>
              </p:cNvPr>
              <p:cNvSpPr txBox="1"/>
              <p:nvPr/>
            </p:nvSpPr>
            <p:spPr>
              <a:xfrm>
                <a:off x="254977" y="726033"/>
                <a:ext cx="11376990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 condition for E is found imposing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&lt;0</m:t>
                    </m:r>
                  </m:oMath>
                </a14:m>
                <a:r>
                  <a:rPr lang="it-IT" dirty="0"/>
                  <a:t> a limit condition for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it-IT" dirty="0"/>
                  <a:t> in this case is found as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&gt; 1.08⋅</m:t>
                    </m:r>
                    <m:sSup>
                      <m:sSupPr>
                        <m:ctrlPr>
                          <a:rPr lang="it-IT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it-IT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it-IT" dirty="0"/>
                  <a:t>. Limit condition is strongly influenced by other parameters. In general, </a:t>
                </a:r>
                <a:r>
                  <a:rPr lang="it-IT" b="1" dirty="0"/>
                  <a:t>the more E is increased </a:t>
                </a:r>
                <a:r>
                  <a:rPr lang="it-IT" dirty="0"/>
                  <a:t>(in reasonable way) </a:t>
                </a:r>
                <a:r>
                  <a:rPr lang="it-IT" b="1" dirty="0"/>
                  <a:t>the more system is stable</a:t>
                </a:r>
                <a:r>
                  <a:rPr lang="it-IT" dirty="0"/>
                  <a:t>.																						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0879CFA-036F-4C38-A3EF-D242FF02F82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77" y="726033"/>
                <a:ext cx="11376990" cy="1200329"/>
              </a:xfrm>
              <a:prstGeom prst="rect">
                <a:avLst/>
              </a:prstGeom>
              <a:blipFill>
                <a:blip r:embed="rId4"/>
                <a:stretch>
                  <a:fillRect l="-482" t="-2538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Picture 18" descr="A picture containing text&#10;&#10;Description automatically generated">
            <a:extLst>
              <a:ext uri="{FF2B5EF4-FFF2-40B4-BE49-F238E27FC236}">
                <a16:creationId xmlns:a16="http://schemas.microsoft.com/office/drawing/2014/main" id="{F5F0BF42-0956-4CD3-9F67-6F0ACC013E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92" r="-1200"/>
          <a:stretch/>
        </p:blipFill>
        <p:spPr>
          <a:xfrm>
            <a:off x="254977" y="1625427"/>
            <a:ext cx="5594678" cy="2404765"/>
          </a:xfrm>
          <a:prstGeom prst="rect">
            <a:avLst/>
          </a:prstGeom>
        </p:spPr>
      </p:pic>
      <p:pic>
        <p:nvPicPr>
          <p:cNvPr id="21" name="Picture 20" descr="A picture containing text, screen, black, dark&#10;&#10;Description automatically generated">
            <a:extLst>
              <a:ext uri="{FF2B5EF4-FFF2-40B4-BE49-F238E27FC236}">
                <a16:creationId xmlns:a16="http://schemas.microsoft.com/office/drawing/2014/main" id="{87680D2A-0B51-4E2A-9A2D-B12D3C2D7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2803" y="1625427"/>
            <a:ext cx="6617434" cy="2333604"/>
          </a:xfrm>
          <a:prstGeom prst="rect">
            <a:avLst/>
          </a:prstGeom>
        </p:spPr>
      </p:pic>
      <p:pic>
        <p:nvPicPr>
          <p:cNvPr id="23" name="Picture 22" descr="Text&#10;&#10;Description automatically generated with medium confidence">
            <a:extLst>
              <a:ext uri="{FF2B5EF4-FFF2-40B4-BE49-F238E27FC236}">
                <a16:creationId xmlns:a16="http://schemas.microsoft.com/office/drawing/2014/main" id="{300CF548-F337-4174-A8DC-7613A029379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52" y="3879775"/>
            <a:ext cx="7706701" cy="240476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0C3154-0643-4B4D-A8A6-69E417E8B5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0937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DBD9822B-841D-48B0-A8F3-920A1192C5B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7AC9B5CB-69FF-4CAD-BA89-5B2FAEFE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FB9D2D4E-272A-418C-B727-2760B7EC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D86AC-6B80-4FE0-AB67-095C11922CE9}"/>
              </a:ext>
            </a:extLst>
          </p:cNvPr>
          <p:cNvSpPr txBox="1"/>
          <p:nvPr/>
        </p:nvSpPr>
        <p:spPr>
          <a:xfrm>
            <a:off x="5004235" y="134692"/>
            <a:ext cx="2183530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Motivations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35A1E8F-4559-4A01-8B9D-D581865BB9CF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1A95B1-35B1-4128-A29C-B3051284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</a:t>
            </a:fld>
            <a:endParaRPr lang="it-IT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21F749E-E0F1-4371-916A-411CB6356A3E}"/>
              </a:ext>
            </a:extLst>
          </p:cNvPr>
          <p:cNvSpPr txBox="1"/>
          <p:nvPr/>
        </p:nvSpPr>
        <p:spPr>
          <a:xfrm>
            <a:off x="90606" y="719467"/>
            <a:ext cx="810828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Continuum robots are an increasingly popular class of manipulators characterized by their ability to assume </a:t>
            </a:r>
            <a:r>
              <a:rPr lang="en-US" b="1" dirty="0"/>
              <a:t>continuous curved shapes</a:t>
            </a:r>
            <a:r>
              <a:rPr lang="en-US" dirty="0"/>
              <a:t>. </a:t>
            </a:r>
          </a:p>
          <a:p>
            <a:pPr algn="just"/>
            <a:endParaRPr lang="en-US" dirty="0"/>
          </a:p>
          <a:p>
            <a:pPr algn="just"/>
            <a:r>
              <a:rPr lang="en-US" dirty="0"/>
              <a:t>The concept of continuum robot is indeed inspired by biological entities like octopus tentacles, snakes,</a:t>
            </a:r>
            <a:r>
              <a:rPr lang="it-IT" dirty="0"/>
              <a:t> trunks ...</a:t>
            </a:r>
          </a:p>
          <a:p>
            <a:endParaRPr lang="en-US" dirty="0">
              <a:solidFill>
                <a:srgbClr val="000000"/>
              </a:solidFill>
              <a:latin typeface="Calibri"/>
            </a:endParaRPr>
          </a:p>
        </p:txBody>
      </p:sp>
      <p:pic>
        <p:nvPicPr>
          <p:cNvPr id="1026" name="Picture 2" descr="immagine">
            <a:extLst>
              <a:ext uri="{FF2B5EF4-FFF2-40B4-BE49-F238E27FC236}">
                <a16:creationId xmlns:a16="http://schemas.microsoft.com/office/drawing/2014/main" id="{689F9813-EA08-46B8-B08C-46BC5733BC1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682371"/>
            <a:ext cx="2857779" cy="1606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10DEB78-99A9-4149-A81E-F56FEAF02800}"/>
              </a:ext>
            </a:extLst>
          </p:cNvPr>
          <p:cNvSpPr txBox="1"/>
          <p:nvPr/>
        </p:nvSpPr>
        <p:spPr>
          <a:xfrm>
            <a:off x="3802860" y="2310219"/>
            <a:ext cx="810828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t-IT" dirty="0"/>
              <a:t>Structures like these are charaterized by remarkable dexterit, </a:t>
            </a:r>
            <a:r>
              <a:rPr lang="it-IT" b="1" dirty="0"/>
              <a:t>elastic</a:t>
            </a:r>
            <a:r>
              <a:rPr lang="it-IT" dirty="0"/>
              <a:t> behavior and </a:t>
            </a:r>
            <a:r>
              <a:rPr lang="it-IT" b="1" dirty="0"/>
              <a:t>soft interaction </a:t>
            </a:r>
            <a:r>
              <a:rPr lang="it-IT" dirty="0"/>
              <a:t>with environment; because of that, thees robots can perform some tasks like </a:t>
            </a:r>
            <a:r>
              <a:rPr lang="it-IT" b="1" dirty="0"/>
              <a:t>grasping</a:t>
            </a:r>
            <a:r>
              <a:rPr lang="it-IT" dirty="0"/>
              <a:t> and </a:t>
            </a:r>
            <a:r>
              <a:rPr lang="en-US" dirty="0">
                <a:solidFill>
                  <a:srgbClr val="000000"/>
                </a:solidFill>
              </a:rPr>
              <a:t>space tasks in a better way respect classical rigid robots.</a:t>
            </a:r>
          </a:p>
          <a:p>
            <a:pPr algn="just"/>
            <a:br>
              <a:rPr lang="en-US" dirty="0"/>
            </a:br>
            <a:r>
              <a:rPr lang="en-US" b="0" i="0" dirty="0">
                <a:solidFill>
                  <a:srgbClr val="202124"/>
                </a:solidFill>
                <a:effectLst/>
              </a:rPr>
              <a:t>Thinking for example of tasks such as </a:t>
            </a:r>
            <a:r>
              <a:rPr lang="en-US" b="1" i="0" dirty="0">
                <a:solidFill>
                  <a:srgbClr val="202124"/>
                </a:solidFill>
                <a:effectLst/>
              </a:rPr>
              <a:t>sliding</a:t>
            </a:r>
            <a:r>
              <a:rPr lang="en-US" b="0" i="0" dirty="0">
                <a:solidFill>
                  <a:srgbClr val="202124"/>
                </a:solidFill>
                <a:effectLst/>
              </a:rPr>
              <a:t> in a tube</a:t>
            </a:r>
            <a:r>
              <a:rPr lang="en-US" dirty="0">
                <a:solidFill>
                  <a:srgbClr val="202124"/>
                </a:solidFill>
              </a:rPr>
              <a:t> or</a:t>
            </a:r>
            <a:r>
              <a:rPr lang="en-US" dirty="0"/>
              <a:t> </a:t>
            </a:r>
            <a:r>
              <a:rPr lang="en-US" b="1" i="0" dirty="0">
                <a:solidFill>
                  <a:srgbClr val="202124"/>
                </a:solidFill>
                <a:effectLst/>
              </a:rPr>
              <a:t>handling</a:t>
            </a:r>
            <a:r>
              <a:rPr lang="en-US" b="0" i="0" dirty="0">
                <a:solidFill>
                  <a:srgbClr val="202124"/>
                </a:solidFill>
                <a:effectLst/>
              </a:rPr>
              <a:t> of delicate objects; </a:t>
            </a:r>
            <a:r>
              <a:rPr lang="en-US" dirty="0"/>
              <a:t>we can imagine that curved and soft robots could accomplish these tasks with less complexity and because of that it may be interesting to study in more depth the </a:t>
            </a:r>
            <a:r>
              <a:rPr lang="en-US" b="1" dirty="0"/>
              <a:t>model</a:t>
            </a:r>
            <a:r>
              <a:rPr lang="en-US" dirty="0"/>
              <a:t> and the </a:t>
            </a:r>
            <a:r>
              <a:rPr lang="en-US" b="1" dirty="0"/>
              <a:t>control</a:t>
            </a:r>
            <a:r>
              <a:rPr lang="en-US" dirty="0"/>
              <a:t> of these type of robot .</a:t>
            </a:r>
            <a:endParaRPr lang="it-IT" dirty="0"/>
          </a:p>
        </p:txBody>
      </p:sp>
      <p:pic>
        <p:nvPicPr>
          <p:cNvPr id="11" name="Picture 10" descr="A picture containing invertebrate, arthropod, octopus&#10;&#10;Description automatically generated">
            <a:extLst>
              <a:ext uri="{FF2B5EF4-FFF2-40B4-BE49-F238E27FC236}">
                <a16:creationId xmlns:a16="http://schemas.microsoft.com/office/drawing/2014/main" id="{30C5315A-F24B-4B09-85FF-CA4E251337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" y="2536160"/>
            <a:ext cx="3245511" cy="18256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CF8936B-897E-4E46-9D74-5E6436DF4D6C}"/>
              </a:ext>
            </a:extLst>
          </p:cNvPr>
          <p:cNvSpPr txBox="1"/>
          <p:nvPr/>
        </p:nvSpPr>
        <p:spPr>
          <a:xfrm>
            <a:off x="5638800" y="2974975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D3E31A6-DF92-49E5-81C6-C90DFA9DB907}"/>
              </a:ext>
            </a:extLst>
          </p:cNvPr>
          <p:cNvSpPr txBox="1"/>
          <p:nvPr/>
        </p:nvSpPr>
        <p:spPr>
          <a:xfrm>
            <a:off x="90606" y="4723767"/>
            <a:ext cx="810828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>
                <a:solidFill>
                  <a:srgbClr val="202124"/>
                </a:solidFill>
              </a:rPr>
              <a:t>We want to include in our project new hardware solution like </a:t>
            </a:r>
            <a:r>
              <a:rPr lang="en-US" b="1" dirty="0">
                <a:solidFill>
                  <a:srgbClr val="202124"/>
                </a:solidFill>
              </a:rPr>
              <a:t>new type of degrees of freedom</a:t>
            </a:r>
            <a:r>
              <a:rPr lang="en-US" dirty="0">
                <a:solidFill>
                  <a:srgbClr val="202124"/>
                </a:solidFill>
              </a:rPr>
              <a:t> respect classical approach and 3d printed </a:t>
            </a:r>
            <a:r>
              <a:rPr lang="en-US" b="1" dirty="0">
                <a:solidFill>
                  <a:srgbClr val="202124"/>
                </a:solidFill>
              </a:rPr>
              <a:t>soft materials</a:t>
            </a:r>
            <a:r>
              <a:rPr lang="en-US" dirty="0">
                <a:solidFill>
                  <a:srgbClr val="202124"/>
                </a:solidFill>
              </a:rPr>
              <a:t>.</a:t>
            </a:r>
            <a:br>
              <a:rPr lang="en-US" dirty="0"/>
            </a:br>
            <a:r>
              <a:rPr lang="en-US" dirty="0">
                <a:solidFill>
                  <a:srgbClr val="202124"/>
                </a:solidFill>
              </a:rPr>
              <a:t>T</a:t>
            </a:r>
            <a:r>
              <a:rPr lang="en-US" b="0" dirty="0">
                <a:solidFill>
                  <a:srgbClr val="202124"/>
                </a:solidFill>
                <a:effectLst/>
              </a:rPr>
              <a:t>hese hardware additions can bring significant benefits </a:t>
            </a:r>
            <a:r>
              <a:rPr lang="en-US" dirty="0">
                <a:solidFill>
                  <a:srgbClr val="202124"/>
                </a:solidFill>
              </a:rPr>
              <a:t>in the development of continuous robots that are predominantly soft.</a:t>
            </a:r>
          </a:p>
          <a:p>
            <a:endParaRPr lang="it-IT" dirty="0"/>
          </a:p>
        </p:txBody>
      </p:sp>
      <p:pic>
        <p:nvPicPr>
          <p:cNvPr id="15" name="Picture 14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A8142302-56D0-4A10-B94E-F200AF1F8F7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1732" y="4469820"/>
            <a:ext cx="2930526" cy="16288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752149" y="134692"/>
            <a:ext cx="482191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Single section dynamics 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9CFA-036F-4C38-A3EF-D242FF02F82C}"/>
              </a:ext>
            </a:extLst>
          </p:cNvPr>
          <p:cNvSpPr txBox="1"/>
          <p:nvPr/>
        </p:nvSpPr>
        <p:spPr>
          <a:xfrm>
            <a:off x="254977" y="726033"/>
            <a:ext cx="113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									</a:t>
            </a:r>
          </a:p>
        </p:txBody>
      </p:sp>
      <p:pic>
        <p:nvPicPr>
          <p:cNvPr id="13" name="Picture 12" descr="A picture containing colorful&#10;&#10;Description automatically generated">
            <a:extLst>
              <a:ext uri="{FF2B5EF4-FFF2-40B4-BE49-F238E27FC236}">
                <a16:creationId xmlns:a16="http://schemas.microsoft.com/office/drawing/2014/main" id="{B0EC6D29-BCD4-490A-9E17-42CE1B10F16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61" b="40224"/>
          <a:stretch/>
        </p:blipFill>
        <p:spPr>
          <a:xfrm>
            <a:off x="8226331" y="-334107"/>
            <a:ext cx="3857250" cy="376310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277D4CF-EB12-4A0E-8FD4-9D7FEEF258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759" r="12948" b="11762"/>
          <a:stretch/>
        </p:blipFill>
        <p:spPr>
          <a:xfrm>
            <a:off x="7797707" y="3326207"/>
            <a:ext cx="4547419" cy="305045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D7AF5C-CD3B-40BF-A4B9-302F88DFA175}"/>
                  </a:ext>
                </a:extLst>
              </p:cNvPr>
              <p:cNvSpPr txBox="1"/>
              <p:nvPr/>
            </p:nvSpPr>
            <p:spPr>
              <a:xfrm>
                <a:off x="254977" y="726033"/>
                <a:ext cx="8319087" cy="44061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are interested to evaluate the behavior of a single section subjected to </a:t>
                </a:r>
                <a:r>
                  <a:rPr lang="en-US" b="1" dirty="0"/>
                  <a:t>draft forces </a:t>
                </a:r>
                <a:r>
                  <a:rPr lang="en-US" dirty="0"/>
                  <a:t>of the </a:t>
                </a:r>
                <a:r>
                  <a:rPr lang="en-US" b="1" dirty="0"/>
                  <a:t>wires</a:t>
                </a:r>
                <a:r>
                  <a:rPr lang="en-US" dirty="0"/>
                  <a:t>. </a:t>
                </a:r>
              </a:p>
              <a:p>
                <a:endParaRPr lang="it-IT" dirty="0"/>
              </a:p>
              <a:p>
                <a:r>
                  <a:rPr lang="it-IT" dirty="0"/>
                  <a:t>Since we have not rigid joints we have to consider ingress u as a </a:t>
                </a:r>
                <a:r>
                  <a:rPr lang="it-IT" b="1" dirty="0"/>
                  <a:t>resultant external forces </a:t>
                </a:r>
                <a:r>
                  <a:rPr lang="it-IT" dirty="0"/>
                  <a:t>exerted by the cables to the rigid junction.</a:t>
                </a:r>
              </a:p>
              <a:p>
                <a:endParaRPr lang="it-IT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it-IT" i="1" dirty="0">
                          <a:latin typeface="Cambria Math" panose="02040503050406030204" pitchFamily="18" charset="0"/>
                        </a:rPr>
                        <m:t> 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0;0;0,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sub>
                          </m:sSub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𝑀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𝑖𝑛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𝑠𝑑𝑟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}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:r>
                  <a:rPr lang="en-US" i="1" dirty="0">
                    <a:latin typeface="Cambria Math" panose="02040503050406030204" pitchFamily="18" charset="0"/>
                  </a:rPr>
                  <a:t>		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b="0" i="1" dirty="0" smtClean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m:rPr>
                                            <m:brk m:alnAt="7"/>
                                          </m:rPr>
                                          <a:rPr lang="en-US" b="0" i="1" dirty="0" smtClean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m:rPr>
                                                <m:brk m:alnAt="7"/>
                                              </m:r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</m:sSub>
                              </m:e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dirty="0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sSub>
                                  <m:sSubPr>
                                    <m:ctrl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en-US" i="1" dirty="0">
                                        <a:latin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d>
                                      <m:dPr>
                                        <m:begChr m:val="{"/>
                                        <m:endChr m:val="}"/>
                                        <m:ctrlP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0</m:t>
                                            </m:r>
                                          </m:sub>
                                        </m:sSub>
                                        <m:r>
                                          <a:rPr lang="en-US" i="1" dirty="0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>
                                          <m:sSubPr>
                                            <m:ctrlP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𝑆</m:t>
                                            </m:r>
                                          </m:e>
                                          <m:sub>
                                            <m:r>
                                              <a:rPr lang="en-US" b="0" i="1" dirty="0" smtClean="0">
                                                <a:latin typeface="Cambria Math" panose="02040503050406030204" pitchFamily="18" charset="0"/>
                                              </a:rPr>
                                              <m:t>1</m:t>
                                            </m:r>
                                          </m:sub>
                                        </m:sSub>
                                      </m:e>
                                    </m:d>
                                  </m:sub>
                                </m:sSub>
                              </m:e>
                            </m:mr>
                          </m:m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𝑈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/>
              </a:p>
              <a:p>
                <a:pPr algn="ctr"/>
                <a:endParaRPr lang="en-US" dirty="0"/>
              </a:p>
              <a:p>
                <a:r>
                  <a:rPr lang="en-US" dirty="0"/>
                  <a:t>Our control variables 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 dirty="0" err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;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</m:oMath>
                </a14:m>
                <a:r>
                  <a:rPr lang="en-US" dirty="0"/>
                  <a:t> . Control is mapped by a nonlinear function in accelerations on joints variables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it-IT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dirty="0"/>
                  <a:t>.</a:t>
                </a:r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26D7AF5C-CD3B-40BF-A4B9-302F88DFA17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77" y="726033"/>
                <a:ext cx="8319087" cy="4406143"/>
              </a:xfrm>
              <a:prstGeom prst="rect">
                <a:avLst/>
              </a:prstGeom>
              <a:blipFill>
                <a:blip r:embed="rId6"/>
                <a:stretch>
                  <a:fillRect l="-659" t="-692" b="-124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CCA43-7E3D-4A7E-949B-1D33E70A9294}"/>
                  </a:ext>
                </a:extLst>
              </p:cNvPr>
              <p:cNvSpPr txBox="1"/>
              <p:nvPr/>
            </p:nvSpPr>
            <p:spPr>
              <a:xfrm>
                <a:off x="1857375" y="5337810"/>
                <a:ext cx="6510704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̈"/>
                          <m:ctrlPr>
                            <a:rPr lang="it-IT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acc>
                                <m:accPr>
                                  <m:chr m:val="̇"/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⋅(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̇"/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𝜏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𝐽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𝑒𝑥𝑡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499CCA43-7E3D-4A7E-949B-1D33E70A92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57375" y="5337810"/>
                <a:ext cx="6510704" cy="369332"/>
              </a:xfrm>
              <a:prstGeom prst="rect">
                <a:avLst/>
              </a:prstGeom>
              <a:blipFill>
                <a:blip r:embed="rId7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Slide Number Placeholder 22">
            <a:extLst>
              <a:ext uri="{FF2B5EF4-FFF2-40B4-BE49-F238E27FC236}">
                <a16:creationId xmlns:a16="http://schemas.microsoft.com/office/drawing/2014/main" id="{0EBDC404-01AD-4F95-8101-610626ED7A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16827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752149" y="134692"/>
            <a:ext cx="482191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Single section dynamics 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9CFA-036F-4C38-A3EF-D242FF02F82C}"/>
              </a:ext>
            </a:extLst>
          </p:cNvPr>
          <p:cNvSpPr txBox="1"/>
          <p:nvPr/>
        </p:nvSpPr>
        <p:spPr>
          <a:xfrm>
            <a:off x="254977" y="726033"/>
            <a:ext cx="113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				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0C1E63-3BCB-4BAF-8237-60A96C9D6A9F}"/>
                  </a:ext>
                </a:extLst>
              </p:cNvPr>
              <p:cNvSpPr txBox="1"/>
              <p:nvPr/>
            </p:nvSpPr>
            <p:spPr>
              <a:xfrm>
                <a:off x="254977" y="726033"/>
                <a:ext cx="7376339" cy="149335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introduce a simulation setup to verify the theoretical behavior of the model. In particular we are interested to investigate: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bindind</a:t>
                </a:r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𝜏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̈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dirty="0"/>
                  <a:t>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 err="1"/>
                  <a:t>bindind</a:t>
                </a:r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̈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acc>
                  </m:oMath>
                </a14:m>
                <a:r>
                  <a:rPr lang="en-US" dirty="0"/>
                  <a:t> 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behavior as the stiffness varies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80C1E63-3BCB-4BAF-8237-60A96C9D6A9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4977" y="726033"/>
                <a:ext cx="7376339" cy="1493358"/>
              </a:xfrm>
              <a:prstGeom prst="rect">
                <a:avLst/>
              </a:prstGeom>
              <a:blipFill>
                <a:blip r:embed="rId4"/>
                <a:stretch>
                  <a:fillRect l="-744" t="-2041" b="-57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Picture 8" descr="Diagram, engineering drawing&#10;&#10;Description automatically generated">
            <a:extLst>
              <a:ext uri="{FF2B5EF4-FFF2-40B4-BE49-F238E27FC236}">
                <a16:creationId xmlns:a16="http://schemas.microsoft.com/office/drawing/2014/main" id="{0AE42F9C-1DA6-411C-AFE7-F1528FFD230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659" y="427079"/>
            <a:ext cx="4189791" cy="1907293"/>
          </a:xfrm>
          <a:prstGeom prst="rect">
            <a:avLst/>
          </a:prstGeom>
        </p:spPr>
      </p:pic>
      <p:sp>
        <p:nvSpPr>
          <p:cNvPr id="17" name="TextBox 10">
            <a:extLst>
              <a:ext uri="{FF2B5EF4-FFF2-40B4-BE49-F238E27FC236}">
                <a16:creationId xmlns:a16="http://schemas.microsoft.com/office/drawing/2014/main" id="{87410F8C-A149-465A-8F7C-983835C3E415}"/>
              </a:ext>
            </a:extLst>
          </p:cNvPr>
          <p:cNvSpPr txBox="1"/>
          <p:nvPr/>
        </p:nvSpPr>
        <p:spPr>
          <a:xfrm>
            <a:off x="5041761" y="2121801"/>
            <a:ext cx="2108477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Free evolution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8" name="Picture 17" descr="Chart, line chart&#10;&#10;Description automatically generated">
            <a:extLst>
              <a:ext uri="{FF2B5EF4-FFF2-40B4-BE49-F238E27FC236}">
                <a16:creationId xmlns:a16="http://schemas.microsoft.com/office/drawing/2014/main" id="{A83A83AA-9E6B-4918-945A-5611BA1116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93" y="2489322"/>
            <a:ext cx="7517423" cy="187935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9C4DC2-B458-4068-8388-9F180180EFC3}"/>
                  </a:ext>
                </a:extLst>
              </p:cNvPr>
              <p:cNvSpPr txBox="1"/>
              <p:nvPr/>
            </p:nvSpPr>
            <p:spPr>
              <a:xfrm>
                <a:off x="7398449" y="2696484"/>
                <a:ext cx="4772067" cy="3540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=1 </m:t>
                    </m:r>
                  </m:oMath>
                </a14:m>
                <a:r>
                  <a:rPr lang="en-US" dirty="0"/>
                  <a:t>, planar motion on XZ plane can be observed, there aren’t any interactions with other variables.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Starting from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𝐾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𝑝𝑖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𝑝𝑖</m:t>
                        </m:r>
                      </m:num>
                      <m:den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 </a:t>
                </a:r>
                <a:r>
                  <a:rPr lang="en-US" b="1" dirty="0"/>
                  <a:t>binding</a:t>
                </a:r>
                <a:r>
                  <a:rPr lang="en-US" dirty="0"/>
                  <a:t> between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can be observed.</a:t>
                </a:r>
              </a:p>
              <a:p>
                <a:endParaRPr lang="en-US" dirty="0"/>
              </a:p>
              <a:p>
                <a:r>
                  <a:rPr lang="en-US" dirty="0"/>
                  <a:t>In this system, when 2 state variables are different than zero, a binding occurs.</a:t>
                </a:r>
                <a:endParaRPr lang="it-IT" dirty="0"/>
              </a:p>
            </p:txBody>
          </p:sp>
        </mc:Choice>
        <mc:Fallback xmlns=""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599C4DC2-B458-4068-8388-9F180180EF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98449" y="2696484"/>
                <a:ext cx="4772067" cy="3540777"/>
              </a:xfrm>
              <a:prstGeom prst="rect">
                <a:avLst/>
              </a:prstGeom>
              <a:blipFill>
                <a:blip r:embed="rId7"/>
                <a:stretch>
                  <a:fillRect l="-1151" t="-861" r="-1535" b="-172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" name="Picture 29" descr="Chart, line chart, histogram&#10;&#10;Description automatically generated">
            <a:extLst>
              <a:ext uri="{FF2B5EF4-FFF2-40B4-BE49-F238E27FC236}">
                <a16:creationId xmlns:a16="http://schemas.microsoft.com/office/drawing/2014/main" id="{94EE3B1C-F250-4B5C-8649-413E0695A56C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3" t="17280" r="-1" b="7144"/>
          <a:stretch/>
        </p:blipFill>
        <p:spPr>
          <a:xfrm>
            <a:off x="134318" y="4300746"/>
            <a:ext cx="7235662" cy="2138801"/>
          </a:xfrm>
          <a:prstGeom prst="rect">
            <a:avLst/>
          </a:prstGeom>
        </p:spPr>
      </p:pic>
      <p:sp>
        <p:nvSpPr>
          <p:cNvPr id="31" name="Slide Number Placeholder 30">
            <a:extLst>
              <a:ext uri="{FF2B5EF4-FFF2-40B4-BE49-F238E27FC236}">
                <a16:creationId xmlns:a16="http://schemas.microsoft.com/office/drawing/2014/main" id="{8EE909D7-0652-46E5-921F-00F9EB1534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296306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752149" y="134692"/>
            <a:ext cx="482191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Single section dynamics 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9CFA-036F-4C38-A3EF-D242FF02F82C}"/>
              </a:ext>
            </a:extLst>
          </p:cNvPr>
          <p:cNvSpPr txBox="1"/>
          <p:nvPr/>
        </p:nvSpPr>
        <p:spPr>
          <a:xfrm>
            <a:off x="254977" y="726033"/>
            <a:ext cx="113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									</a:t>
            </a:r>
          </a:p>
        </p:txBody>
      </p:sp>
      <p:pic>
        <p:nvPicPr>
          <p:cNvPr id="10" name="Picture 9" descr="Chart, line chart&#10;&#10;Description automatically generated with medium confidence">
            <a:extLst>
              <a:ext uri="{FF2B5EF4-FFF2-40B4-BE49-F238E27FC236}">
                <a16:creationId xmlns:a16="http://schemas.microsoft.com/office/drawing/2014/main" id="{B200835C-C049-4B82-A8AA-983F97AFA31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4" r="6827"/>
          <a:stretch/>
        </p:blipFill>
        <p:spPr>
          <a:xfrm>
            <a:off x="0" y="3691610"/>
            <a:ext cx="6054346" cy="2440357"/>
          </a:xfrm>
          <a:prstGeom prst="rect">
            <a:avLst/>
          </a:prstGeom>
        </p:spPr>
      </p:pic>
      <p:pic>
        <p:nvPicPr>
          <p:cNvPr id="13" name="Picture 12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CD753D1F-6CA9-4092-81C0-B6B95A153B4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1" r="3933"/>
          <a:stretch/>
        </p:blipFill>
        <p:spPr>
          <a:xfrm>
            <a:off x="6054346" y="3767506"/>
            <a:ext cx="6046258" cy="2364461"/>
          </a:xfrm>
          <a:prstGeom prst="rect">
            <a:avLst/>
          </a:prstGeom>
        </p:spPr>
      </p:pic>
      <p:pic>
        <p:nvPicPr>
          <p:cNvPr id="35" name="Picture 34" descr="Chart, line chart&#10;&#10;Description automatically generated">
            <a:extLst>
              <a:ext uri="{FF2B5EF4-FFF2-40B4-BE49-F238E27FC236}">
                <a16:creationId xmlns:a16="http://schemas.microsoft.com/office/drawing/2014/main" id="{537B8EDF-2A35-467B-A45F-24470236FA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33" y="744857"/>
            <a:ext cx="6947011" cy="262136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50E626-1E14-4BCC-B2D7-328DDD61FB2F}"/>
                  </a:ext>
                </a:extLst>
              </p:cNvPr>
              <p:cNvSpPr txBox="1"/>
              <p:nvPr/>
            </p:nvSpPr>
            <p:spPr>
              <a:xfrm>
                <a:off x="7734362" y="1308595"/>
                <a:ext cx="1002542" cy="130676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 0  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𝑝𝑖</m:t>
                          </m:r>
                        </m:num>
                        <m:den>
                          <m:r>
                            <a:rPr lang="en-US" i="1" dirty="0" smtClean="0">
                              <a:latin typeface="Cambria Math" panose="02040503050406030204" pitchFamily="18" charset="0"/>
                            </a:rPr>
                            <m:t>4</m:t>
                          </m:r>
                        </m:den>
                      </m:f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8950E626-1E14-4BCC-B2D7-328DDD61FB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4362" y="1308595"/>
                <a:ext cx="1002542" cy="130676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C51F1402-4EE0-45D6-BE23-ED823A3EBCC0}"/>
              </a:ext>
            </a:extLst>
          </p:cNvPr>
          <p:cNvSpPr txBox="1"/>
          <p:nvPr/>
        </p:nvSpPr>
        <p:spPr>
          <a:xfrm>
            <a:off x="9256734" y="1498054"/>
            <a:ext cx="2749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Increasing E oscillations are higher and binding between variables is more visible.</a:t>
            </a:r>
            <a:endParaRPr lang="it-IT" b="1" dirty="0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168CEB0A-7FBD-4FA2-AB2A-3EA83A524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58265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752149" y="134692"/>
            <a:ext cx="4821915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Single section dynamics 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9CFA-036F-4C38-A3EF-D242FF02F82C}"/>
              </a:ext>
            </a:extLst>
          </p:cNvPr>
          <p:cNvSpPr txBox="1"/>
          <p:nvPr/>
        </p:nvSpPr>
        <p:spPr>
          <a:xfrm>
            <a:off x="254977" y="726033"/>
            <a:ext cx="11376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									</a:t>
            </a:r>
          </a:p>
        </p:txBody>
      </p:sp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E60C2FE5-9973-4BF8-A1BC-E1EB9E923DB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4" t="1599"/>
          <a:stretch/>
        </p:blipFill>
        <p:spPr>
          <a:xfrm>
            <a:off x="0" y="3294309"/>
            <a:ext cx="7502175" cy="2947659"/>
          </a:xfrm>
          <a:prstGeom prst="rect">
            <a:avLst/>
          </a:prstGeom>
        </p:spPr>
      </p:pic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02009148-DCF4-40CF-8946-DA37FBDB713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4" t="236" b="1"/>
          <a:stretch/>
        </p:blipFill>
        <p:spPr>
          <a:xfrm>
            <a:off x="46892" y="718645"/>
            <a:ext cx="6981608" cy="271035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33B4D9-C9B4-4FA6-8ADD-82975EEAAACB}"/>
                  </a:ext>
                </a:extLst>
              </p:cNvPr>
              <p:cNvSpPr txBox="1"/>
              <p:nvPr/>
            </p:nvSpPr>
            <p:spPr>
              <a:xfrm>
                <a:off x="7236586" y="984737"/>
                <a:ext cx="4700438" cy="4546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Some tests applying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i="1" dirty="0" err="1" smtClean="0">
                            <a:latin typeface="Cambria Math" panose="02040503050406030204" pitchFamily="18" charset="0"/>
                          </a:rPr>
                          <m:t>𝑧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are performed using 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8⋅ 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it-IT" dirty="0"/>
                  <a:t>.</a:t>
                </a:r>
              </a:p>
              <a:p>
                <a:endParaRPr lang="it-IT" dirty="0"/>
              </a:p>
              <a:p>
                <a:r>
                  <a:rPr lang="it-IT" dirty="0"/>
                  <a:t>Applying Mz for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= 0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we can see the  evolution of t.</a:t>
                </a:r>
              </a:p>
              <a:p>
                <a:r>
                  <a:rPr lang="it-IT" dirty="0"/>
                  <a:t>Mx was applied for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=5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and we can see the </a:t>
                </a:r>
                <a:r>
                  <a:rPr lang="it-IT" b="1" dirty="0"/>
                  <a:t>evolution</a:t>
                </a:r>
                <a:r>
                  <a:rPr lang="it-IT" dirty="0"/>
                  <a:t> of all 3 state variables </a:t>
                </a: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r>
                  <a:rPr lang="it-IT" dirty="0"/>
                  <a:t> .</a:t>
                </a:r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Both variable state b and k are affected by Mx because of the initial orientation of the tip when momenum is applied</a:t>
                </a:r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D433B4D9-C9B4-4FA6-8ADD-82975EEAA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6586" y="984737"/>
                <a:ext cx="4700438" cy="4546245"/>
              </a:xfrm>
              <a:prstGeom prst="rect">
                <a:avLst/>
              </a:prstGeom>
              <a:blipFill>
                <a:blip r:embed="rId6"/>
                <a:stretch>
                  <a:fillRect l="-1038" t="-671" r="-20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842E911B-A6AD-4508-AABD-76DFB4740A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3369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205753" y="2043925"/>
            <a:ext cx="1563120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Pd control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4900070" y="141256"/>
            <a:ext cx="147746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0879CFA-036F-4C38-A3EF-D242FF02F82C}"/>
              </a:ext>
            </a:extLst>
          </p:cNvPr>
          <p:cNvSpPr txBox="1"/>
          <p:nvPr/>
        </p:nvSpPr>
        <p:spPr>
          <a:xfrm>
            <a:off x="137481" y="585322"/>
            <a:ext cx="113769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In order to simplify the computation, 2 segment planar PCC is candidated for a control system design. </a:t>
            </a:r>
          </a:p>
          <a:p>
            <a:r>
              <a:rPr lang="it-IT" dirty="0"/>
              <a:t>4 different controllers are proposed to carry on tasks of position control and trajectory control: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PD + </a:t>
            </a:r>
            <a:r>
              <a:rPr lang="it-IT" dirty="0" err="1"/>
              <a:t>gravity</a:t>
            </a:r>
            <a:r>
              <a:rPr lang="it-IT" dirty="0"/>
              <a:t> </a:t>
            </a:r>
            <a:r>
              <a:rPr lang="it-IT" dirty="0" err="1"/>
              <a:t>compensation</a:t>
            </a: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PID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Inverted dynamics</a:t>
            </a:r>
            <a:r>
              <a:rPr lang="it-IT" dirty="0"/>
              <a:t>				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9D12B42-6599-4E9E-A879-5A5D1A6807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3102" y="2486764"/>
            <a:ext cx="6109102" cy="2575266"/>
          </a:xfrm>
          <a:prstGeom prst="rect">
            <a:avLst/>
          </a:prstGeom>
        </p:spPr>
      </p:pic>
      <p:pic>
        <p:nvPicPr>
          <p:cNvPr id="10" name="Picture 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6E9ABEB-E32C-4708-B7E2-FA42B8D5348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6" r="7835"/>
          <a:stretch/>
        </p:blipFill>
        <p:spPr>
          <a:xfrm>
            <a:off x="6195623" y="2734509"/>
            <a:ext cx="5776339" cy="2343337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BC9C1AC-967E-4929-AB33-A33DCD3CDA9C}"/>
              </a:ext>
            </a:extLst>
          </p:cNvPr>
          <p:cNvSpPr txBox="1"/>
          <p:nvPr/>
        </p:nvSpPr>
        <p:spPr>
          <a:xfrm>
            <a:off x="254977" y="5337544"/>
            <a:ext cx="117169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PD control system does not reach the goal of position</a:t>
            </a:r>
            <a:r>
              <a:rPr lang="en-US" dirty="0"/>
              <a:t> control task because of gravity. To make this control system useful, gain K must be increased destroying the advantages of softness.</a:t>
            </a:r>
            <a:endParaRPr lang="it-IT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E7FCD1-D5F0-45D4-A69B-9030E02BD8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0620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2982269" y="726033"/>
            <a:ext cx="5078586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Pd + gravity compensation control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4900070" y="141256"/>
            <a:ext cx="147746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9" name="Picture 8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B88659-275F-4815-AD28-E88CCB2B0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16" y="2067490"/>
            <a:ext cx="5643306" cy="23778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A365B65-F1E2-4D07-9376-135D4DFAADFF}"/>
              </a:ext>
            </a:extLst>
          </p:cNvPr>
          <p:cNvSpPr txBox="1"/>
          <p:nvPr/>
        </p:nvSpPr>
        <p:spPr>
          <a:xfrm>
            <a:off x="163033" y="1228060"/>
            <a:ext cx="1186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control system as before is used introducing G  compensation block inside control:</a:t>
            </a:r>
            <a:endParaRPr lang="it-IT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29CF6-0B88-4145-8A01-B8A1A9408DBE}"/>
                  </a:ext>
                </a:extLst>
              </p:cNvPr>
              <p:cNvSpPr txBox="1"/>
              <p:nvPr/>
            </p:nvSpPr>
            <p:spPr>
              <a:xfrm>
                <a:off x="4173279" y="1647775"/>
                <a:ext cx="3845441" cy="390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(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𝐾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CA029CF6-0B88-4145-8A01-B8A1A9408D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73279" y="1647775"/>
                <a:ext cx="3845441" cy="390748"/>
              </a:xfrm>
              <a:prstGeom prst="rect">
                <a:avLst/>
              </a:prstGeom>
              <a:blipFill>
                <a:blip r:embed="rId5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7" name="Picture 16" descr="Chart, line chart&#10;&#10;Description automatically generated">
            <a:extLst>
              <a:ext uri="{FF2B5EF4-FFF2-40B4-BE49-F238E27FC236}">
                <a16:creationId xmlns:a16="http://schemas.microsoft.com/office/drawing/2014/main" id="{970A4C61-0CC6-4B7A-B293-F9EB13D416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" t="1" r="8124" b="-409"/>
          <a:stretch/>
        </p:blipFill>
        <p:spPr>
          <a:xfrm>
            <a:off x="5750215" y="2067490"/>
            <a:ext cx="6441785" cy="27073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B3377C-A8EF-48F1-AD47-28358D9B9ABC}"/>
                  </a:ext>
                </a:extLst>
              </p:cNvPr>
              <p:cNvSpPr txBox="1"/>
              <p:nvPr/>
            </p:nvSpPr>
            <p:spPr>
              <a:xfrm>
                <a:off x="39417" y="4715540"/>
                <a:ext cx="11884998" cy="20538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Position control task is achieved </a:t>
                </a:r>
                <a:r>
                  <a:rPr lang="en-US" dirty="0"/>
                  <a:t>using PD + gravity compensation control system.</a:t>
                </a:r>
              </a:p>
              <a:p>
                <a:r>
                  <a:rPr lang="en-US" dirty="0"/>
                  <a:t>Dynamics matrix G(q) is composed by 2 parts: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𝑔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takes into account gravitational conseravitve forces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𝐺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𝑒𝑙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it-IT" b="0" i="0" dirty="0">
                    <a:solidFill>
                      <a:srgbClr val="202124"/>
                    </a:solidFill>
                    <a:effectLst/>
                    <a:latin typeface="Google Sans"/>
                  </a:rPr>
                  <a:t>takes into account elastic conservative forces</a:t>
                </a:r>
              </a:p>
              <a:p>
                <a:r>
                  <a:rPr lang="it-IT" dirty="0">
                    <a:solidFill>
                      <a:srgbClr val="202124"/>
                    </a:solidFill>
                    <a:latin typeface="Google Sans"/>
                  </a:rPr>
                  <a:t>We can select a partial compensation of conservative forces.</a:t>
                </a: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8B3377C-A8EF-48F1-AD47-28358D9B9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417" y="4715540"/>
                <a:ext cx="11884998" cy="2053896"/>
              </a:xfrm>
              <a:prstGeom prst="rect">
                <a:avLst/>
              </a:prstGeom>
              <a:blipFill>
                <a:blip r:embed="rId7"/>
                <a:stretch>
                  <a:fillRect l="-410" t="-1786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A0155-7613-44EE-B37C-FD77ABD2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65048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5425283" y="757962"/>
            <a:ext cx="514878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PID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4900070" y="141256"/>
            <a:ext cx="147746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A365B65-F1E2-4D07-9376-135D4DFAADFF}"/>
              </a:ext>
            </a:extLst>
          </p:cNvPr>
          <p:cNvSpPr txBox="1"/>
          <p:nvPr/>
        </p:nvSpPr>
        <p:spPr>
          <a:xfrm>
            <a:off x="163033" y="1228060"/>
            <a:ext cx="1186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same control system as before is used introducing integrative action inside control:</a:t>
            </a:r>
            <a:endParaRPr lang="it-IT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AAA0155-7613-44EE-B37C-FD77ABD262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26</a:t>
            </a:fld>
            <a:endParaRPr lang="it-IT"/>
          </a:p>
        </p:txBody>
      </p:sp>
      <p:pic>
        <p:nvPicPr>
          <p:cNvPr id="16" name="Picture 15" descr="Chart&#10;&#10;Description automatically generated with medium confidence">
            <a:extLst>
              <a:ext uri="{FF2B5EF4-FFF2-40B4-BE49-F238E27FC236}">
                <a16:creationId xmlns:a16="http://schemas.microsoft.com/office/drawing/2014/main" id="{1F7F0E34-1979-4C75-91ED-FD064AD15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33" y="2204038"/>
            <a:ext cx="9079025" cy="347061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07982E6B-5065-4FF1-9C20-50CA171500D5}"/>
              </a:ext>
            </a:extLst>
          </p:cNvPr>
          <p:cNvSpPr txBox="1"/>
          <p:nvPr/>
        </p:nvSpPr>
        <p:spPr>
          <a:xfrm>
            <a:off x="8964725" y="2421828"/>
            <a:ext cx="295387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Using PID the system </a:t>
            </a:r>
            <a:r>
              <a:rPr lang="en-US" b="1" dirty="0"/>
              <a:t>converge</a:t>
            </a:r>
            <a:r>
              <a:rPr lang="en-US" dirty="0"/>
              <a:t> to the reference.</a:t>
            </a:r>
          </a:p>
          <a:p>
            <a:endParaRPr lang="en-US" dirty="0"/>
          </a:p>
          <a:p>
            <a:r>
              <a:rPr lang="en-US" dirty="0"/>
              <a:t>Integrative action make system </a:t>
            </a:r>
            <a:r>
              <a:rPr lang="en-US" b="1" dirty="0"/>
              <a:t>slower </a:t>
            </a:r>
            <a:r>
              <a:rPr lang="en-US" dirty="0"/>
              <a:t>to converge and the overshot is more accentuated than PD case.</a:t>
            </a:r>
          </a:p>
          <a:p>
            <a:endParaRPr lang="en-US" dirty="0"/>
          </a:p>
          <a:p>
            <a:r>
              <a:rPr lang="en-US" dirty="0"/>
              <a:t>Some better solutions can be found without integrative action.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3437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4366242" y="713103"/>
            <a:ext cx="2767946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/>
              <a:t>Inverted dynamics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4900070" y="141256"/>
            <a:ext cx="147746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2849F87-9702-4AE1-972A-ABFABE6A1B6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463" y="1913141"/>
            <a:ext cx="9399397" cy="371505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F9F40B-D379-436D-B367-29A7A3815E6B}"/>
                  </a:ext>
                </a:extLst>
              </p:cNvPr>
              <p:cNvSpPr txBox="1"/>
              <p:nvPr/>
            </p:nvSpPr>
            <p:spPr>
              <a:xfrm>
                <a:off x="162838" y="1064712"/>
                <a:ext cx="11849622" cy="15116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For the trajectory control, inverted dynamics control is proposed. Using this method the choice of u is done following the dynamics of the system:	</a:t>
                </a:r>
                <a:endParaRPr lang="en-US" b="0" i="0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u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𝐵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𝑛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𝐶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𝐷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𝐺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F9F40B-D379-436D-B367-29A7A3815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1064712"/>
                <a:ext cx="11849622" cy="1511696"/>
              </a:xfrm>
              <a:prstGeom prst="rect">
                <a:avLst/>
              </a:prstGeom>
              <a:blipFill>
                <a:blip r:embed="rId6"/>
                <a:stretch>
                  <a:fillRect l="-463" t="-241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27FE71-117F-4172-A1CD-87D6F1635988}"/>
                  </a:ext>
                </a:extLst>
              </p:cNvPr>
              <p:cNvSpPr txBox="1"/>
              <p:nvPr/>
            </p:nvSpPr>
            <p:spPr>
              <a:xfrm>
                <a:off x="68893" y="5628192"/>
                <a:ext cx="1178699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Assuming </a:t>
                </a:r>
                <a:r>
                  <a:rPr lang="en-US" b="1" dirty="0"/>
                  <a:t>perfectly known dynamics </a:t>
                </a:r>
                <a:r>
                  <a:rPr lang="en-US" dirty="0"/>
                  <a:t>of manipulator reference joints acceleration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is perfectly followed by manipulator and acceleration error is negligible.</a:t>
                </a:r>
                <a:endParaRPr lang="it-IT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927FE71-117F-4172-A1CD-87D6F16359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893" y="5628192"/>
                <a:ext cx="11786992" cy="646331"/>
              </a:xfrm>
              <a:prstGeom prst="rect">
                <a:avLst/>
              </a:prstGeom>
              <a:blipFill>
                <a:blip r:embed="rId7"/>
                <a:stretch>
                  <a:fillRect l="-414" t="-4717" b="-14151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4748A23-6E18-4831-B8E2-B4F32985D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2445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10">
            <a:extLst>
              <a:ext uri="{FF2B5EF4-FFF2-40B4-BE49-F238E27FC236}">
                <a16:creationId xmlns:a16="http://schemas.microsoft.com/office/drawing/2014/main" id="{92981C0F-CDF5-42E8-B570-DA61E9DC2F93}"/>
              </a:ext>
            </a:extLst>
          </p:cNvPr>
          <p:cNvSpPr txBox="1"/>
          <p:nvPr/>
        </p:nvSpPr>
        <p:spPr>
          <a:xfrm>
            <a:off x="4372505" y="638682"/>
            <a:ext cx="2767946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800" dirty="0"/>
              <a:t>Inverted dynamics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4900070" y="141256"/>
            <a:ext cx="1477466" cy="58477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B2849F87-9702-4AE1-972A-ABFABE6A1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9021" y="735166"/>
            <a:ext cx="6815631" cy="269383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F9F40B-D379-436D-B367-29A7A3815E6B}"/>
                  </a:ext>
                </a:extLst>
              </p:cNvPr>
              <p:cNvSpPr txBox="1"/>
              <p:nvPr/>
            </p:nvSpPr>
            <p:spPr>
              <a:xfrm>
                <a:off x="162838" y="1064712"/>
                <a:ext cx="5086183" cy="5131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i="0" dirty="0"/>
                  <a:t>This approach is very useful for </a:t>
                </a:r>
                <a:r>
                  <a:rPr lang="en-US" b="1" i="0" dirty="0"/>
                  <a:t>trajectory following </a:t>
                </a:r>
                <a:r>
                  <a:rPr lang="en-US" b="0" i="0" dirty="0"/>
                  <a:t>in joint space and can be updated to trajectory following in operative space.</a:t>
                </a:r>
              </a:p>
              <a:p>
                <a:r>
                  <a:rPr lang="en-US" b="0" i="0" dirty="0"/>
                  <a:t>A</a:t>
                </a:r>
                <a:r>
                  <a:rPr lang="en-US" dirty="0"/>
                  <a:t> perfect known dynamics is assumed so a very good control can be achieved, truly we have not perfectly known parameters so :</a:t>
                </a:r>
              </a:p>
              <a:p>
                <a:endParaRPr lang="en-US" b="0" i="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u</m:t>
                          </m:r>
                        </m:e>
                        <m:sup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𝐵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⋅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𝑞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acc>
                            <m:accPr>
                              <m:chr m:val="̇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𝐶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acc>
                                <m:accPr>
                                  <m:chr m:val="̇"/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𝑞</m:t>
                                  </m:r>
                                </m:e>
                              </m:acc>
                            </m:e>
                          </m:d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𝐺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it-IT" dirty="0"/>
                            <m:t> </m:t>
                          </m:r>
                        </m:e>
                      </m:acc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𝑞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</m:t>
                      </m:r>
                      <m:acc>
                        <m:accPr>
                          <m:chr m:val="̇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𝑞</m:t>
                          </m:r>
                        </m:e>
                      </m:acc>
                    </m:oMath>
                  </m:oMathPara>
                </a14:m>
                <a:endParaRPr lang="it-IT" dirty="0"/>
              </a:p>
              <a:p>
                <a:endParaRPr lang="it-IT" dirty="0"/>
              </a:p>
              <a:p>
                <a:r>
                  <a:rPr lang="it-IT" dirty="0"/>
                  <a:t>Introducing a </a:t>
                </a:r>
                <a:r>
                  <a:rPr lang="it-IT" b="1" dirty="0"/>
                  <a:t>little variaton</a:t>
                </a:r>
                <a:r>
                  <a:rPr lang="it-IT" dirty="0"/>
                  <a:t> (5%) in mass parameter</a:t>
                </a:r>
              </a:p>
              <a:p>
                <a:r>
                  <a:rPr lang="it-IT" dirty="0"/>
                  <a:t>and in young moduls (2%) we obtain time increasing </a:t>
                </a:r>
              </a:p>
              <a:p>
                <a:r>
                  <a:rPr lang="it-IT" dirty="0"/>
                  <a:t>tracking error that can even </a:t>
                </a:r>
                <a:r>
                  <a:rPr lang="it-IT" b="1" dirty="0"/>
                  <a:t>diverge</a:t>
                </a:r>
                <a:r>
                  <a:rPr lang="it-IT" dirty="0"/>
                  <a:t> over time.</a:t>
                </a:r>
              </a:p>
              <a:p>
                <a:r>
                  <a:rPr lang="it-IT" dirty="0"/>
                  <a:t>So well known parameters are needed to follow this </a:t>
                </a:r>
              </a:p>
              <a:p>
                <a:r>
                  <a:rPr lang="it-IT" dirty="0"/>
                  <a:t>control method.</a:t>
                </a:r>
              </a:p>
              <a:p>
                <a:r>
                  <a:rPr lang="it-IT" dirty="0"/>
                  <a:t>Increasing gain the error can be containd, but the system becomes more rigid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3F9F40B-D379-436D-B367-29A7A3815E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2838" y="1064712"/>
                <a:ext cx="5086183" cy="5131148"/>
              </a:xfrm>
              <a:prstGeom prst="rect">
                <a:avLst/>
              </a:prstGeom>
              <a:blipFill>
                <a:blip r:embed="rId5"/>
                <a:stretch>
                  <a:fillRect l="-1079" t="-713" r="-1079" b="-1427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577028CD-C848-4A58-8385-0B0B85B9FA3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5538" y="3366112"/>
            <a:ext cx="7437970" cy="294765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65854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574474" y="190005"/>
            <a:ext cx="608610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Complete model and 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29</a:t>
            </a:fld>
            <a:endParaRPr lang="it-IT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473B93-9C8A-4D2B-9DD2-1946655823BD}"/>
              </a:ext>
            </a:extLst>
          </p:cNvPr>
          <p:cNvSpPr txBox="1"/>
          <p:nvPr/>
        </p:nvSpPr>
        <p:spPr>
          <a:xfrm>
            <a:off x="94891" y="774780"/>
            <a:ext cx="119763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2 section model of continuum robot is developed using </a:t>
            </a:r>
            <a:r>
              <a:rPr lang="en-US" dirty="0" err="1"/>
              <a:t>lagrangian</a:t>
            </a:r>
            <a:r>
              <a:rPr lang="en-US" dirty="0"/>
              <a:t> dynamics and symbolic dynamics matrices are calculated.</a:t>
            </a:r>
          </a:p>
          <a:p>
            <a:r>
              <a:rPr lang="en-US" dirty="0"/>
              <a:t>Same control process as previously model is  developed for complete model: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PD </a:t>
            </a:r>
            <a:r>
              <a:rPr lang="it-IT" dirty="0"/>
              <a:t>+ conervative forces compensation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Inverted dynamics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60AEA86B-13CC-4F4B-A890-F2D803BB224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9"/>
          <a:stretch/>
        </p:blipFill>
        <p:spPr>
          <a:xfrm>
            <a:off x="334705" y="2837849"/>
            <a:ext cx="11762509" cy="28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689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DBD9822B-841D-48B0-A8F3-920A1192C5B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7AC9B5CB-69FF-4CAD-BA89-5B2FAEFE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FB9D2D4E-272A-418C-B727-2760B7EC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D86AC-6B80-4FE0-AB67-095C11922CE9}"/>
              </a:ext>
            </a:extLst>
          </p:cNvPr>
          <p:cNvSpPr txBox="1"/>
          <p:nvPr/>
        </p:nvSpPr>
        <p:spPr>
          <a:xfrm>
            <a:off x="4224351" y="129758"/>
            <a:ext cx="3869937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Presentation Outline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9">
            <a:extLst>
              <a:ext uri="{FF2B5EF4-FFF2-40B4-BE49-F238E27FC236}">
                <a16:creationId xmlns:a16="http://schemas.microsoft.com/office/drawing/2014/main" id="{99BA1B79-A256-499D-BE36-9891F8C77F9B}"/>
              </a:ext>
            </a:extLst>
          </p:cNvPr>
          <p:cNvSpPr txBox="1"/>
          <p:nvPr/>
        </p:nvSpPr>
        <p:spPr>
          <a:xfrm>
            <a:off x="475403" y="1045221"/>
            <a:ext cx="11367835" cy="5159554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Design robot section as a “case study”</a:t>
            </a:r>
          </a:p>
          <a:p>
            <a:pPr marL="285750" marR="0" lvl="0" indent="-28575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Define a kinematics model of 3 DOF continuum section</a:t>
            </a:r>
          </a:p>
          <a:p>
            <a:pPr marL="285750" marR="0" lvl="0" indent="-28575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Define closed dynamics model of 2 section continuum robot</a:t>
            </a:r>
          </a:p>
          <a:p>
            <a:pPr marL="285750" marR="0" lvl="0" indent="-28575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Stability analyses</a:t>
            </a:r>
          </a:p>
          <a:p>
            <a:pPr marL="285750" indent="-285750">
              <a:lnSpc>
                <a:spcPct val="20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Single section dynamics simulation</a:t>
            </a:r>
          </a:p>
          <a:p>
            <a:pPr marL="285750" indent="-285750">
              <a:lnSpc>
                <a:spcPct val="200000"/>
              </a:lnSpc>
              <a:buSzPct val="100000"/>
              <a:buFont typeface="Arial" pitchFamily="34"/>
              <a:buChar char="•"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dirty="0">
                <a:solidFill>
                  <a:srgbClr val="000000"/>
                </a:solidFill>
                <a:latin typeface="Calibri"/>
              </a:rPr>
              <a:t>Workspace analyses</a:t>
            </a:r>
          </a:p>
          <a:p>
            <a:pPr marL="285750" marR="0" lvl="0" indent="-285750" algn="l" defTabSz="914400" rtl="0" fontAlgn="auto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ct val="100000"/>
              <a:buFont typeface="Arial" pitchFamily="34"/>
              <a:buChar char="•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24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Control of the soft continuum manipulator</a:t>
            </a: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35A1E8F-4559-4A01-8B9D-D581865BB9CF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11A95B1-35B1-4128-A29C-B305128457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80550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574474" y="190005"/>
            <a:ext cx="608610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Complete model and 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30</a:t>
            </a:fld>
            <a:endParaRPr lang="it-IT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10D1928-6A1D-4521-B2A2-8211A1DF5771}"/>
              </a:ext>
            </a:extLst>
          </p:cNvPr>
          <p:cNvSpPr txBox="1"/>
          <p:nvPr/>
        </p:nvSpPr>
        <p:spPr>
          <a:xfrm>
            <a:off x="5560554" y="796032"/>
            <a:ext cx="535446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Calibri"/>
              </a:rPr>
              <a:t>PD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F4267455-9B50-4FD6-8C2C-07A04D5369A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34876"/>
            <a:ext cx="7272363" cy="3685422"/>
          </a:xfrm>
          <a:prstGeom prst="rect">
            <a:avLst/>
          </a:prstGeom>
        </p:spPr>
      </p:pic>
      <p:pic>
        <p:nvPicPr>
          <p:cNvPr id="15" name="Immagine 14">
            <a:extLst>
              <a:ext uri="{FF2B5EF4-FFF2-40B4-BE49-F238E27FC236}">
                <a16:creationId xmlns:a16="http://schemas.microsoft.com/office/drawing/2014/main" id="{0904AB64-3C85-4D63-80A5-CFFF2489A0B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0655" y="3581731"/>
            <a:ext cx="4804601" cy="2434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066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574474" y="190005"/>
            <a:ext cx="608610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Complete model and 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31</a:t>
            </a:fld>
            <a:endParaRPr lang="it-IT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10D1928-6A1D-4521-B2A2-8211A1DF5771}"/>
              </a:ext>
            </a:extLst>
          </p:cNvPr>
          <p:cNvSpPr txBox="1"/>
          <p:nvPr/>
        </p:nvSpPr>
        <p:spPr>
          <a:xfrm>
            <a:off x="5560554" y="796032"/>
            <a:ext cx="535446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Calibri"/>
              </a:rPr>
              <a:t>PID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B744DEB6-B653-47DE-96AD-9CC6AF9C9A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309" y="1170075"/>
            <a:ext cx="9453936" cy="4790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0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574474" y="190005"/>
            <a:ext cx="608610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Complete model and 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32</a:t>
            </a:fld>
            <a:endParaRPr lang="it-IT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10D1928-6A1D-4521-B2A2-8211A1DF5771}"/>
              </a:ext>
            </a:extLst>
          </p:cNvPr>
          <p:cNvSpPr txBox="1"/>
          <p:nvPr/>
        </p:nvSpPr>
        <p:spPr>
          <a:xfrm>
            <a:off x="5649431" y="795089"/>
            <a:ext cx="893138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Calibri"/>
              </a:rPr>
              <a:t>PD+G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D798C455-9F1E-4393-A648-38C730248F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7169" y="1328868"/>
            <a:ext cx="9757662" cy="4944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44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574474" y="190005"/>
            <a:ext cx="6086104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dirty="0">
                <a:solidFill>
                  <a:srgbClr val="000000"/>
                </a:solidFill>
                <a:latin typeface="Calibri"/>
              </a:rPr>
              <a:t>Complete model and control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C86E9A4-C5B3-4788-A203-DFBB8D4DE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33</a:t>
            </a:fld>
            <a:endParaRPr lang="it-IT"/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410D1928-6A1D-4521-B2A2-8211A1DF5771}"/>
              </a:ext>
            </a:extLst>
          </p:cNvPr>
          <p:cNvSpPr txBox="1"/>
          <p:nvPr/>
        </p:nvSpPr>
        <p:spPr>
          <a:xfrm>
            <a:off x="4753606" y="774780"/>
            <a:ext cx="3727840" cy="430887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it-IT" sz="2800" dirty="0">
                <a:solidFill>
                  <a:srgbClr val="000000"/>
                </a:solidFill>
                <a:latin typeface="Calibri"/>
              </a:rPr>
              <a:t>Inverted dynamics</a:t>
            </a:r>
            <a:endParaRPr lang="it-IT" sz="28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6" name="Picture 5" descr="Chart, histogram&#10;&#10;Description automatically generated">
            <a:extLst>
              <a:ext uri="{FF2B5EF4-FFF2-40B4-BE49-F238E27FC236}">
                <a16:creationId xmlns:a16="http://schemas.microsoft.com/office/drawing/2014/main" id="{18745F39-A69C-4188-9881-0C5D0EE9DF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200" y="1410263"/>
            <a:ext cx="8163060" cy="3120473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F9CE443A-18EE-4A9D-A4E2-5980B25114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57" y="3996747"/>
            <a:ext cx="3008806" cy="2245221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80491D9F-F29A-4495-9AFB-C333C4D8992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157" y="1542368"/>
            <a:ext cx="3008807" cy="224522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4119DA-7E06-4384-B7B7-781087D4CF52}"/>
                  </a:ext>
                </a:extLst>
              </p:cNvPr>
              <p:cNvSpPr txBox="1"/>
              <p:nvPr/>
            </p:nvSpPr>
            <p:spPr>
              <a:xfrm>
                <a:off x="406200" y="4091049"/>
                <a:ext cx="7906527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 </a:t>
                </a:r>
                <a:r>
                  <a:rPr lang="en-US" b="1" dirty="0"/>
                  <a:t>ideal condition </a:t>
                </a:r>
                <a:r>
                  <a:rPr lang="en-US" dirty="0"/>
                  <a:t>the acceleration error drops to zero following the </a:t>
                </a:r>
                <a:r>
                  <a:rPr lang="en-US" b="1" dirty="0"/>
                  <a:t>acceleration reference</a:t>
                </a:r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We can see the error in </a:t>
                </a:r>
                <a14:m>
                  <m:oMath xmlns:m="http://schemas.openxmlformats.org/officeDocument/2006/math">
                    <m:acc>
                      <m:accPr>
                        <m:chr m:val="̈"/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dirty="0"/>
                  <a:t> following a constant reference and the corresponding </a:t>
                </a:r>
                <a14:m>
                  <m:oMath xmlns:m="http://schemas.openxmlformats.org/officeDocument/2006/math">
                    <m:acc>
                      <m:accPr>
                        <m:chr m:val="̇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</m:acc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𝑞</m:t>
                    </m:r>
                  </m:oMath>
                </a14:m>
                <a:r>
                  <a:rPr lang="en-US" dirty="0"/>
                  <a:t> dynamics.</a:t>
                </a:r>
                <a:endParaRPr lang="it-IT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3A4119DA-7E06-4384-B7B7-781087D4C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00" y="4091049"/>
                <a:ext cx="7906527" cy="1477328"/>
              </a:xfrm>
              <a:prstGeom prst="rect">
                <a:avLst/>
              </a:prstGeom>
              <a:blipFill>
                <a:blip r:embed="rId7"/>
                <a:stretch>
                  <a:fillRect l="-694" t="-2066" b="-578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C3BE55C-309C-4DA5-9AF2-B96E4A9F1066}"/>
              </a:ext>
            </a:extLst>
          </p:cNvPr>
          <p:cNvCxnSpPr/>
          <p:nvPr/>
        </p:nvCxnSpPr>
        <p:spPr>
          <a:xfrm flipV="1">
            <a:off x="8858801" y="1675910"/>
            <a:ext cx="934982" cy="82325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8916126-C802-4AA8-A36D-E08C9A9AC32B}"/>
              </a:ext>
            </a:extLst>
          </p:cNvPr>
          <p:cNvCxnSpPr/>
          <p:nvPr/>
        </p:nvCxnSpPr>
        <p:spPr>
          <a:xfrm flipV="1">
            <a:off x="9867287" y="1675910"/>
            <a:ext cx="920281" cy="843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2085BDB-FC6E-4CDC-B2F3-33A74EB857B2}"/>
              </a:ext>
            </a:extLst>
          </p:cNvPr>
          <p:cNvCxnSpPr>
            <a:cxnSpLocks/>
          </p:cNvCxnSpPr>
          <p:nvPr/>
        </p:nvCxnSpPr>
        <p:spPr>
          <a:xfrm>
            <a:off x="10861073" y="1696491"/>
            <a:ext cx="924727" cy="849716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0C83654-3674-4C46-B741-8EDDDFEB3FB8}"/>
              </a:ext>
            </a:extLst>
          </p:cNvPr>
          <p:cNvCxnSpPr/>
          <p:nvPr/>
        </p:nvCxnSpPr>
        <p:spPr>
          <a:xfrm flipV="1">
            <a:off x="8858801" y="2796123"/>
            <a:ext cx="934982" cy="82619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C3AC8411-3CBB-477F-92C2-CC6954521FDC}"/>
              </a:ext>
            </a:extLst>
          </p:cNvPr>
          <p:cNvCxnSpPr/>
          <p:nvPr/>
        </p:nvCxnSpPr>
        <p:spPr>
          <a:xfrm>
            <a:off x="9867287" y="2802004"/>
            <a:ext cx="920281" cy="8438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B0D82D72-6CC9-4F79-911D-8A88EA6A19CE}"/>
              </a:ext>
            </a:extLst>
          </p:cNvPr>
          <p:cNvCxnSpPr>
            <a:cxnSpLocks/>
          </p:cNvCxnSpPr>
          <p:nvPr/>
        </p:nvCxnSpPr>
        <p:spPr>
          <a:xfrm>
            <a:off x="10861072" y="2816705"/>
            <a:ext cx="924728" cy="82913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8039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963963" y="102330"/>
            <a:ext cx="5413308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Conclusion and considerations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2249F7-2A97-456D-9762-54D1837CC742}"/>
              </a:ext>
            </a:extLst>
          </p:cNvPr>
          <p:cNvSpPr txBox="1"/>
          <p:nvPr/>
        </p:nvSpPr>
        <p:spPr>
          <a:xfrm>
            <a:off x="682869" y="2441431"/>
            <a:ext cx="11509131" cy="28146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Kinematics</a:t>
            </a:r>
            <a:r>
              <a:rPr lang="en-US" sz="2000" dirty="0"/>
              <a:t> of PCC is richer than common rigid robot.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Introducing </a:t>
            </a:r>
            <a:r>
              <a:rPr lang="en-US" sz="2000" b="1" dirty="0"/>
              <a:t>soft material </a:t>
            </a:r>
            <a:r>
              <a:rPr lang="en-US" sz="2000" dirty="0"/>
              <a:t>in the structure, we can perform grasping tasks with a lower number of joints.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interaction with the </a:t>
            </a:r>
            <a:r>
              <a:rPr lang="en-US" sz="2000" b="1" dirty="0"/>
              <a:t>environment</a:t>
            </a:r>
            <a:r>
              <a:rPr lang="en-US" sz="2000" dirty="0"/>
              <a:t> are safer than rigid robots.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PCC joints dynamics is </a:t>
            </a:r>
            <a:r>
              <a:rPr lang="en-US" sz="2000" b="1" dirty="0"/>
              <a:t>computational expansive </a:t>
            </a:r>
            <a:r>
              <a:rPr lang="en-US" sz="2000" dirty="0"/>
              <a:t>and more complicated than common rigid joints.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1" dirty="0"/>
              <a:t>PI+G controller </a:t>
            </a:r>
            <a:r>
              <a:rPr lang="en-US" sz="2000" dirty="0"/>
              <a:t>can be good for </a:t>
            </a:r>
            <a:r>
              <a:rPr lang="en-US" sz="2000" b="1" dirty="0"/>
              <a:t>position control system</a:t>
            </a:r>
            <a:r>
              <a:rPr lang="en-US" sz="2000" dirty="0"/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Trajectory following control system is hard to implement in presence of </a:t>
            </a:r>
            <a:r>
              <a:rPr lang="en-US" sz="2000" b="1" dirty="0"/>
              <a:t>uncertainty</a:t>
            </a:r>
            <a:r>
              <a:rPr lang="en-US" sz="2000" dirty="0"/>
              <a:t>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7B8D0FD-1557-4A52-84BC-3BD74EF376CC}"/>
              </a:ext>
            </a:extLst>
          </p:cNvPr>
          <p:cNvSpPr txBox="1"/>
          <p:nvPr/>
        </p:nvSpPr>
        <p:spPr>
          <a:xfrm>
            <a:off x="269631" y="687105"/>
            <a:ext cx="118608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Kinematics of the 3D PCC model can be interesting, but it needs to be supplemented with a dynamics part with an arbitrary number of modules.</a:t>
            </a:r>
          </a:p>
          <a:p>
            <a:r>
              <a:rPr lang="en-US" dirty="0"/>
              <a:t>During the development of the model </a:t>
            </a:r>
            <a:r>
              <a:rPr lang="en-US" b="1" dirty="0"/>
              <a:t>computational problems </a:t>
            </a:r>
            <a:r>
              <a:rPr lang="en-US" dirty="0"/>
              <a:t>have been met. Increasing the number of section direct computation of dynamics matrixes become unsustainable.</a:t>
            </a:r>
          </a:p>
          <a:p>
            <a:r>
              <a:rPr lang="en-US" b="1" dirty="0"/>
              <a:t>Dynamics for a single section </a:t>
            </a:r>
            <a:r>
              <a:rPr lang="en-US" dirty="0"/>
              <a:t>has a computational sustainable closed form and can be used to compute forces robot-environment and see the effect of forces environment-robot.</a:t>
            </a:r>
            <a:endParaRPr lang="it-IT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1689C81-CDAD-433A-A47A-73E6157E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744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556A0D2-4B53-4154-8CFB-286A60C6FFC3}"/>
              </a:ext>
            </a:extLst>
          </p:cNvPr>
          <p:cNvSpPr txBox="1"/>
          <p:nvPr/>
        </p:nvSpPr>
        <p:spPr>
          <a:xfrm>
            <a:off x="3963963" y="102330"/>
            <a:ext cx="5413308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Future works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F1689C81-CDAD-433A-A47A-73E6157E2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35</a:t>
            </a:fld>
            <a:endParaRPr lang="it-IT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419356B-765F-494F-B377-F2D147F93EDC}"/>
              </a:ext>
            </a:extLst>
          </p:cNvPr>
          <p:cNvSpPr txBox="1"/>
          <p:nvPr/>
        </p:nvSpPr>
        <p:spPr>
          <a:xfrm>
            <a:off x="190500" y="901700"/>
            <a:ext cx="7512050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Build a real continuum robot </a:t>
            </a:r>
            <a:r>
              <a:rPr lang="en-US" sz="2400" dirty="0"/>
              <a:t>using new soft materials proposed.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Validate</a:t>
            </a:r>
            <a:r>
              <a:rPr lang="en-US" sz="2400" dirty="0"/>
              <a:t> proposed multi section model kinematics through </a:t>
            </a:r>
            <a:r>
              <a:rPr lang="en-US" sz="2400" b="1" dirty="0"/>
              <a:t>experiments.</a:t>
            </a: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b="1" dirty="0"/>
              <a:t>Validate dynamics </a:t>
            </a:r>
            <a:r>
              <a:rPr lang="en-US" sz="2400" dirty="0"/>
              <a:t>model and control.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Make consideration and eventually correction of the model  </a:t>
            </a:r>
            <a:r>
              <a:rPr lang="en-US" sz="2400" b="1" dirty="0"/>
              <a:t>observe the behavior in a real case scenario.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400" dirty="0"/>
              <a:t>Carry out some </a:t>
            </a:r>
            <a:r>
              <a:rPr lang="en-US" sz="2400" b="1" dirty="0"/>
              <a:t>tasks</a:t>
            </a:r>
            <a:r>
              <a:rPr lang="en-US" sz="2400" dirty="0"/>
              <a:t> (grasping, movements in restricted environment).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2400" b="1" dirty="0"/>
          </a:p>
          <a:p>
            <a:endParaRPr lang="en-US" dirty="0"/>
          </a:p>
          <a:p>
            <a:endParaRPr lang="en-US" dirty="0"/>
          </a:p>
          <a:p>
            <a:endParaRPr lang="it-IT" dirty="0"/>
          </a:p>
        </p:txBody>
      </p:sp>
      <p:pic>
        <p:nvPicPr>
          <p:cNvPr id="11" name="Picture 10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455B3CEF-8092-4690-A7D2-03CAEE3135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t="6095" r="49034"/>
          <a:stretch/>
        </p:blipFill>
        <p:spPr>
          <a:xfrm rot="18730765">
            <a:off x="8462425" y="182804"/>
            <a:ext cx="1730445" cy="1865228"/>
          </a:xfrm>
          <a:prstGeom prst="rect">
            <a:avLst/>
          </a:prstGeom>
        </p:spPr>
      </p:pic>
      <p:pic>
        <p:nvPicPr>
          <p:cNvPr id="13" name="Picture 21" descr="Picture 2 - SDR in function of curvilinear abscissa s ">
            <a:extLst>
              <a:ext uri="{FF2B5EF4-FFF2-40B4-BE49-F238E27FC236}">
                <a16:creationId xmlns:a16="http://schemas.microsoft.com/office/drawing/2014/main" id="{DBC57400-49E1-49EB-AEC9-0357E97F263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" t="10465" r="1210"/>
          <a:stretch>
            <a:fillRect/>
          </a:stretch>
        </p:blipFill>
        <p:spPr>
          <a:xfrm>
            <a:off x="10033879" y="970320"/>
            <a:ext cx="2158121" cy="2287913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5" name="Picture 12" descr="Diagram&#10;&#10;Description automatically generated">
            <a:extLst>
              <a:ext uri="{FF2B5EF4-FFF2-40B4-BE49-F238E27FC236}">
                <a16:creationId xmlns:a16="http://schemas.microsoft.com/office/drawing/2014/main" id="{959687EE-7FE7-44C4-98BE-990D1C7859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14245" y="1890275"/>
            <a:ext cx="1443417" cy="1894947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6" name="Picture 15" descr="A picture containing invertebrate, arthropod, octopus&#10;&#10;Description automatically generated">
            <a:extLst>
              <a:ext uri="{FF2B5EF4-FFF2-40B4-BE49-F238E27FC236}">
                <a16:creationId xmlns:a16="http://schemas.microsoft.com/office/drawing/2014/main" id="{3E801D8E-E8C9-428A-AD07-11436360FCC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50889" y="3703638"/>
            <a:ext cx="1962050" cy="1103653"/>
          </a:xfrm>
          <a:prstGeom prst="rect">
            <a:avLst/>
          </a:prstGeom>
        </p:spPr>
      </p:pic>
      <p:pic>
        <p:nvPicPr>
          <p:cNvPr id="18" name="Picture 17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43744C06-590C-4B46-8842-9A0B24AEAFB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0674" y="4692068"/>
            <a:ext cx="1974226" cy="148067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C9F2AF4-6CBC-4F72-B2A5-278303A7078C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47" t="17406" r="32188" b="7468"/>
          <a:stretch/>
        </p:blipFill>
        <p:spPr>
          <a:xfrm>
            <a:off x="10095862" y="4859040"/>
            <a:ext cx="1676938" cy="1405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43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675E78A-6AC5-4564-9B40-3CB115B0EB8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D8E4CA0E-0939-45A7-B992-36F958F3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A5028054-87F0-4EB5-BC3D-210D3FF67B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10" name="TextBox 1">
            <a:extLst>
              <a:ext uri="{FF2B5EF4-FFF2-40B4-BE49-F238E27FC236}">
                <a16:creationId xmlns:a16="http://schemas.microsoft.com/office/drawing/2014/main" id="{C51F2A9E-687F-4DCC-B408-F05ACB86153B}"/>
              </a:ext>
            </a:extLst>
          </p:cNvPr>
          <p:cNvSpPr txBox="1"/>
          <p:nvPr/>
        </p:nvSpPr>
        <p:spPr>
          <a:xfrm>
            <a:off x="2412598" y="2690469"/>
            <a:ext cx="8271159" cy="1107996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66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  <a:cs typeface="Arial" pitchFamily="34"/>
              </a:rPr>
              <a:t>End of the presentation</a:t>
            </a:r>
            <a:endParaRPr lang="it-IT" sz="66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FB3FBE-0C8E-4540-8E52-88A9F83F1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29160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DBD9822B-841D-48B0-A8F3-920A1192C5B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7AC9B5CB-69FF-4CAD-BA89-5B2FAEFE14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FB9D2D4E-272A-418C-B727-2760B7EC6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D86AC-6B80-4FE0-AB67-095C11922CE9}"/>
              </a:ext>
            </a:extLst>
          </p:cNvPr>
          <p:cNvSpPr txBox="1"/>
          <p:nvPr/>
        </p:nvSpPr>
        <p:spPr>
          <a:xfrm>
            <a:off x="5515509" y="230044"/>
            <a:ext cx="146609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Design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35A1E8F-4559-4A01-8B9D-D581865BB9CF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pic>
        <p:nvPicPr>
          <p:cNvPr id="9" name="Picture 8" descr="A close-up of the moon&#10;&#10;Description automatically generated with medium confidence">
            <a:extLst>
              <a:ext uri="{FF2B5EF4-FFF2-40B4-BE49-F238E27FC236}">
                <a16:creationId xmlns:a16="http://schemas.microsoft.com/office/drawing/2014/main" id="{0A289EAA-0F36-4220-8D36-87B16E7E3AF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76" t="6095" r="49034"/>
          <a:stretch/>
        </p:blipFill>
        <p:spPr>
          <a:xfrm rot="18730765">
            <a:off x="9418011" y="937238"/>
            <a:ext cx="3040146" cy="327694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E2032B03-5314-4058-8EA6-F3C5C843273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319" t="17565" r="36001" b="10680"/>
          <a:stretch/>
        </p:blipFill>
        <p:spPr>
          <a:xfrm rot="413475">
            <a:off x="7792378" y="-19777"/>
            <a:ext cx="2318306" cy="20964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C37D43-2B34-4F9D-9AD0-1D134702BAB2}"/>
              </a:ext>
            </a:extLst>
          </p:cNvPr>
          <p:cNvSpPr txBox="1"/>
          <p:nvPr/>
        </p:nvSpPr>
        <p:spPr>
          <a:xfrm>
            <a:off x="161268" y="713588"/>
            <a:ext cx="8306963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system module is designed according to a modular approach. The module is divided into 3 main parts: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Soft joint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Rigid junction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Actuation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r>
              <a:rPr lang="en-US" dirty="0"/>
              <a:t>Rigid junction and soft component are designed to match and can be assembled to achieve a desired length for a soft manipulator.</a:t>
            </a:r>
          </a:p>
          <a:p>
            <a:endParaRPr lang="en-US" dirty="0"/>
          </a:p>
          <a:p>
            <a:r>
              <a:rPr lang="en-US" dirty="0"/>
              <a:t>Soft joint</a:t>
            </a:r>
            <a:r>
              <a:rPr lang="it-IT" dirty="0"/>
              <a:t> are composed by 3D printed soft material charaterized by </a:t>
            </a:r>
            <a:r>
              <a:rPr lang="it-IT" b="1" dirty="0"/>
              <a:t>elastic and viscous properties</a:t>
            </a:r>
            <a:r>
              <a:rPr lang="it-IT" dirty="0"/>
              <a:t>. Rigid junction is composed by rigid material like plastic.</a:t>
            </a:r>
          </a:p>
          <a:p>
            <a:endParaRPr lang="it-IT" dirty="0"/>
          </a:p>
          <a:p>
            <a:r>
              <a:rPr lang="it-IT" dirty="0"/>
              <a:t>Both rigid and soft parts have 16 holes that permit </a:t>
            </a:r>
            <a:r>
              <a:rPr lang="it-IT" b="1" i="0" dirty="0">
                <a:solidFill>
                  <a:srgbClr val="202124"/>
                </a:solidFill>
                <a:effectLst/>
                <a:latin typeface="Google Sans"/>
              </a:rPr>
              <a:t>steel wire </a:t>
            </a:r>
            <a:r>
              <a:rPr lang="it-IT" b="1" dirty="0"/>
              <a:t>tendons </a:t>
            </a:r>
            <a:r>
              <a:rPr lang="it-IT" dirty="0"/>
              <a:t>to pass trough. Inner holes contain </a:t>
            </a:r>
            <a:r>
              <a:rPr lang="it-IT" b="1" dirty="0"/>
              <a:t>curvature tendos </a:t>
            </a:r>
            <a:r>
              <a:rPr lang="it-IT" dirty="0"/>
              <a:t>made of while the outer ones contain </a:t>
            </a:r>
            <a:r>
              <a:rPr lang="it-IT" b="1" dirty="0"/>
              <a:t>twisting tendons</a:t>
            </a:r>
            <a:r>
              <a:rPr lang="it-IT" dirty="0"/>
              <a:t>.</a:t>
            </a:r>
          </a:p>
          <a:p>
            <a:endParaRPr lang="it-IT" dirty="0"/>
          </a:p>
          <a:p>
            <a:r>
              <a:rPr lang="it-IT" dirty="0"/>
              <a:t>Actuation system is concentrated at the bottom of the structure and carry on the task to push and pull the wires using a </a:t>
            </a:r>
            <a:r>
              <a:rPr lang="it-IT" b="1" dirty="0"/>
              <a:t>pulley system</a:t>
            </a:r>
            <a:r>
              <a:rPr lang="it-IT" dirty="0"/>
              <a:t>. </a:t>
            </a:r>
            <a:r>
              <a:rPr lang="it-IT" b="1" dirty="0"/>
              <a:t>VSA actuators </a:t>
            </a:r>
            <a:r>
              <a:rPr lang="it-IT" dirty="0"/>
              <a:t>like qbmove can be used.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9CD9A1-AC5C-44C8-9BA1-10D0FB183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4</a:t>
            </a:fld>
            <a:endParaRPr lang="it-IT"/>
          </a:p>
        </p:txBody>
      </p:sp>
      <p:pic>
        <p:nvPicPr>
          <p:cNvPr id="10" name="Picture 9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38DF135-741B-499C-9640-508708A2CB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5360">
            <a:off x="8543537" y="3992393"/>
            <a:ext cx="2647335" cy="237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230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DBD9822B-841D-48B0-A8F3-920A1192C5BA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7AC9B5CB-69FF-4CAD-BA89-5B2FAEFE14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FB9D2D4E-272A-418C-B727-2760B7EC60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A8D86AC-6B80-4FE0-AB67-095C11922CE9}"/>
              </a:ext>
            </a:extLst>
          </p:cNvPr>
          <p:cNvSpPr txBox="1"/>
          <p:nvPr/>
        </p:nvSpPr>
        <p:spPr>
          <a:xfrm>
            <a:off x="5515509" y="230044"/>
            <a:ext cx="1466099" cy="584775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Design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835A1E8F-4559-4A01-8B9D-D581865BB9CF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297A85C-BCEF-492D-A3E1-8A6D4FD9ABAC}"/>
              </a:ext>
            </a:extLst>
          </p:cNvPr>
          <p:cNvSpPr txBox="1"/>
          <p:nvPr/>
        </p:nvSpPr>
        <p:spPr>
          <a:xfrm>
            <a:off x="149469" y="703385"/>
            <a:ext cx="1175531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Once defined the main components, the section can be assembled: each module is connected on the bottom of the next and the threads run inside. For each section 8 wires are needed and are knotted on the top of the structure. </a:t>
            </a:r>
          </a:p>
          <a:p>
            <a:r>
              <a:rPr lang="en-US" dirty="0"/>
              <a:t>Another inner wire on the main hole can be knotted to keep the structure under tension.</a:t>
            </a:r>
          </a:p>
          <a:p>
            <a:endParaRPr lang="en-US" dirty="0"/>
          </a:p>
          <a:p>
            <a:r>
              <a:rPr lang="en-US" dirty="0"/>
              <a:t>A complete manipulator can be composed by </a:t>
            </a:r>
            <a:r>
              <a:rPr lang="en-US" b="1" dirty="0"/>
              <a:t>2 sections </a:t>
            </a:r>
            <a:r>
              <a:rPr lang="en-US" dirty="0"/>
              <a:t>and driven by 6 actuators.</a:t>
            </a:r>
          </a:p>
          <a:p>
            <a:endParaRPr lang="en-US" dirty="0"/>
          </a:p>
          <a:p>
            <a:r>
              <a:rPr lang="en-US" dirty="0"/>
              <a:t>The </a:t>
            </a:r>
            <a:r>
              <a:rPr lang="en-US" b="1" dirty="0"/>
              <a:t>actuation</a:t>
            </a:r>
            <a:r>
              <a:rPr lang="en-US" dirty="0"/>
              <a:t> system is located on the bottom of the structure and holds the </a:t>
            </a:r>
            <a:r>
              <a:rPr lang="en-US" b="1" dirty="0"/>
              <a:t>pulleys and motors</a:t>
            </a:r>
            <a:r>
              <a:rPr lang="en-US" dirty="0"/>
              <a:t> that drive the movements of the cables.</a:t>
            </a:r>
          </a:p>
          <a:p>
            <a:endParaRPr lang="en-US" dirty="0"/>
          </a:p>
          <a:p>
            <a:r>
              <a:rPr lang="en-US" dirty="0"/>
              <a:t>When the motors applies torque on cable head is pulled and the other head is released so a momentum can be generated on the top of the structure .</a:t>
            </a:r>
          </a:p>
          <a:p>
            <a:endParaRPr lang="it-IT" dirty="0"/>
          </a:p>
        </p:txBody>
      </p:sp>
      <p:pic>
        <p:nvPicPr>
          <p:cNvPr id="10" name="Picture 9" descr="A picture containing fence&#10;&#10;Description automatically generated">
            <a:extLst>
              <a:ext uri="{FF2B5EF4-FFF2-40B4-BE49-F238E27FC236}">
                <a16:creationId xmlns:a16="http://schemas.microsoft.com/office/drawing/2014/main" id="{858C5901-7E47-4213-A7B7-6433990197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1" t="15965" r="8942" b="14789"/>
          <a:stretch/>
        </p:blipFill>
        <p:spPr>
          <a:xfrm rot="731049">
            <a:off x="656157" y="2597998"/>
            <a:ext cx="11097565" cy="319750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52F6DC5-F42F-4C57-825B-5198910495A6}"/>
              </a:ext>
            </a:extLst>
          </p:cNvPr>
          <p:cNvSpPr txBox="1"/>
          <p:nvPr/>
        </p:nvSpPr>
        <p:spPr>
          <a:xfrm>
            <a:off x="152528" y="5322746"/>
            <a:ext cx="118869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The analyzed case takes in to account a continuum robot composed by 2 sections and 6 actuations. Every section measures  0.4m . </a:t>
            </a:r>
            <a:endParaRPr lang="it-IT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B1E6E132-D78E-4E55-A195-35FF1B0BE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5</a:t>
            </a:fld>
            <a:endParaRPr lang="it-IT"/>
          </a:p>
        </p:txBody>
      </p:sp>
      <p:sp>
        <p:nvSpPr>
          <p:cNvPr id="9" name="Left Brace 8">
            <a:extLst>
              <a:ext uri="{FF2B5EF4-FFF2-40B4-BE49-F238E27FC236}">
                <a16:creationId xmlns:a16="http://schemas.microsoft.com/office/drawing/2014/main" id="{3D2085A5-50CD-4EE6-98BD-6008EC050F3F}"/>
              </a:ext>
            </a:extLst>
          </p:cNvPr>
          <p:cNvSpPr/>
          <p:nvPr/>
        </p:nvSpPr>
        <p:spPr>
          <a:xfrm rot="16200000">
            <a:off x="3284557" y="2216396"/>
            <a:ext cx="313165" cy="5404859"/>
          </a:xfrm>
          <a:prstGeom prst="leftBrac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Left Brace 11">
            <a:extLst>
              <a:ext uri="{FF2B5EF4-FFF2-40B4-BE49-F238E27FC236}">
                <a16:creationId xmlns:a16="http://schemas.microsoft.com/office/drawing/2014/main" id="{1A378E4B-8B5C-4FE7-B0D8-919AF34B0F38}"/>
              </a:ext>
            </a:extLst>
          </p:cNvPr>
          <p:cNvSpPr/>
          <p:nvPr/>
        </p:nvSpPr>
        <p:spPr>
          <a:xfrm rot="16200000">
            <a:off x="8689416" y="2214976"/>
            <a:ext cx="313165" cy="5404859"/>
          </a:xfrm>
          <a:prstGeom prst="leftBrace">
            <a:avLst/>
          </a:prstGeom>
          <a:ln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EEE92C-838D-4FE0-A724-57145E3840AB}"/>
                  </a:ext>
                </a:extLst>
              </p:cNvPr>
              <p:cNvSpPr txBox="1"/>
              <p:nvPr/>
            </p:nvSpPr>
            <p:spPr>
              <a:xfrm>
                <a:off x="2948633" y="5042662"/>
                <a:ext cx="92089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𝑠𝑒𝑐𝑡𝑖𝑜𝑛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it-IT" dirty="0"/>
                  <a:t>2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F6EEE92C-838D-4FE0-A724-57145E3840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8633" y="5042662"/>
                <a:ext cx="920893" cy="276999"/>
              </a:xfrm>
              <a:prstGeom prst="rect">
                <a:avLst/>
              </a:prstGeom>
              <a:blipFill>
                <a:blip r:embed="rId6"/>
                <a:stretch>
                  <a:fillRect l="-9272" t="-28261" r="-14570" b="-50000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0B69A9-3A15-435A-9DF3-7F92070232BE}"/>
                  </a:ext>
                </a:extLst>
              </p:cNvPr>
              <p:cNvSpPr txBox="1"/>
              <p:nvPr/>
            </p:nvSpPr>
            <p:spPr>
              <a:xfrm>
                <a:off x="5805233" y="4993877"/>
                <a:ext cx="609702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𝑠𝑒𝑐𝑡𝑖𝑜𝑛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3C0B69A9-3A15-435A-9DF3-7F92070232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5233" y="4993877"/>
                <a:ext cx="6097022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805188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1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D734AC87-D738-4493-A1AD-71A35D7A8CA5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2B8B9A6A-A4EC-455F-BE5B-B72C9544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12F463DF-C4BB-42D8-AA03-F5306AE5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EB61AA9B-2696-4280-BC2D-37DFDFBCB1F1}"/>
              </a:ext>
            </a:extLst>
          </p:cNvPr>
          <p:cNvSpPr txBox="1"/>
          <p:nvPr/>
        </p:nvSpPr>
        <p:spPr>
          <a:xfrm>
            <a:off x="5034247" y="134691"/>
            <a:ext cx="2123501" cy="591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kinematics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E51DB3A-A67F-4B82-9000-3F5D3ACDF5C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E64849-1EDF-4143-969F-EC3767A87F21}"/>
                  </a:ext>
                </a:extLst>
              </p:cNvPr>
              <p:cNvSpPr txBox="1"/>
              <p:nvPr/>
            </p:nvSpPr>
            <p:spPr>
              <a:xfrm>
                <a:off x="236618" y="726024"/>
                <a:ext cx="11718758" cy="54890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Soft manipulator like </a:t>
                </a:r>
                <a:r>
                  <a:rPr lang="en-US" b="1" dirty="0"/>
                  <a:t>continuum</a:t>
                </a:r>
                <a:r>
                  <a:rPr lang="en-US" dirty="0"/>
                  <a:t> robot usually has </a:t>
                </a:r>
                <a:r>
                  <a:rPr lang="en-US" b="1" dirty="0"/>
                  <a:t>infinite DOF </a:t>
                </a:r>
                <a:r>
                  <a:rPr lang="en-US" dirty="0"/>
                  <a:t>so a kinematic model is difficult to derive. Here a piecewise constant curvature (</a:t>
                </a:r>
                <a:r>
                  <a:rPr lang="en-US" b="1" dirty="0"/>
                  <a:t>PCC</a:t>
                </a:r>
                <a:r>
                  <a:rPr lang="en-US" dirty="0"/>
                  <a:t>) approach is followed: a </a:t>
                </a:r>
                <a:r>
                  <a:rPr lang="en-US" b="1" dirty="0"/>
                  <a:t>constant curvature </a:t>
                </a:r>
                <a:r>
                  <a:rPr lang="en-US" dirty="0"/>
                  <a:t>is assumed along the section and is described by a single parameter.</a:t>
                </a:r>
              </a:p>
              <a:p>
                <a:r>
                  <a:rPr lang="en-US" dirty="0"/>
                  <a:t>In addition to classic PCC, a </a:t>
                </a:r>
                <a:r>
                  <a:rPr lang="en-US" b="1" dirty="0">
                    <a:solidFill>
                      <a:schemeClr val="tx1"/>
                    </a:solidFill>
                  </a:rPr>
                  <a:t>torsion movement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en-US" b="1" dirty="0">
                    <a:solidFill>
                      <a:schemeClr val="tx1"/>
                    </a:solidFill>
                  </a:rPr>
                  <a:t> </a:t>
                </a:r>
                <a:r>
                  <a:rPr lang="en-US" dirty="0"/>
                  <a:t>around Z is inserted in the kinematics. This new element, not yet covered in the literature from a control point of view, can be interesting to investigate.</a:t>
                </a:r>
              </a:p>
              <a:p>
                <a:endParaRPr lang="en-US" dirty="0"/>
              </a:p>
              <a:p>
                <a:r>
                  <a:rPr lang="en-US" dirty="0"/>
                  <a:t>The following approach generalizes the case of 2D PCC introducing </a:t>
                </a:r>
                <a:r>
                  <a:rPr lang="en-US" b="1" dirty="0"/>
                  <a:t>2 curvatures and one torsion</a:t>
                </a:r>
                <a:r>
                  <a:rPr lang="en-US" dirty="0"/>
                  <a:t>, transformation is described by 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𝐶𝑢𝑟𝑣𝑎𝑡𝑢𝑟𝑒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𝑋𝑍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	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𝐶𝑢𝑟𝑣𝑎𝑡𝑢𝑟𝑒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𝑌𝑍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𝑝𝑙𝑎𝑛𝑒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	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𝑇𝑜𝑟𝑠𝑖𝑜𝑛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𝑎𝑟𝑜𝑢𝑛𝑑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	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𝐿𝑒𝑛𝑔h𝑡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𝑠𝑒𝑐𝑡𝑖𝑜𝑛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𝑙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it-IT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it-IT" dirty="0"/>
              </a:p>
              <a:p>
                <a:r>
                  <a:rPr lang="it-IT" dirty="0"/>
                  <a:t>A different way to see the effect of k , b , t is trougth angles</a:t>
                </a:r>
              </a:p>
              <a:p>
                <a14:m>
                  <m:oMath xmlns:m="http://schemas.openxmlformats.org/officeDocument/2006/math">
                    <m:r>
                      <a:rPr lang="it-IT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,</m:t>
                    </m:r>
                    <m:r>
                      <m:rPr>
                        <m:lit/>
                      </m:rP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𝜑</m:t>
                    </m:r>
                    <m:r>
                      <a:rPr lang="it-IT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it-IT" i="1" dirty="0" smtClean="0">
                        <a:latin typeface="Cambria Math" panose="02040503050406030204" pitchFamily="18" charset="0"/>
                      </a:rPr>
                      <m:t>𝜓</m:t>
                    </m:r>
                  </m:oMath>
                </a14:m>
                <a:r>
                  <a:rPr lang="it-IT" dirty="0"/>
                  <a:t> defined as follows :</a:t>
                </a:r>
              </a:p>
              <a:p>
                <a:endParaRPr lang="it-IT" dirty="0"/>
              </a:p>
              <a:p>
                <a:pPr lvl="4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𝜃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ad>
                        <m:radPr>
                          <m:degHide m:val="on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  <m:sup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</m:oMath>
                  </m:oMathPara>
                </a14:m>
                <a:endParaRPr lang="it-IT" dirty="0"/>
              </a:p>
              <a:p>
                <a:pPr lvl="4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𝜑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it-IT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it-IT" i="1" dirty="0" smtClean="0">
                          <a:latin typeface="Cambria Math" panose="02040503050406030204" pitchFamily="18" charset="0"/>
                        </a:rPr>
                        <m:t>atan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2(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𝑘</m:t>
                      </m:r>
                      <m:r>
                        <a:rPr lang="it-IT" i="1" dirty="0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it-IT" dirty="0"/>
              </a:p>
              <a:p>
                <a:pPr lvl="4"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𝜓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lit/>
                        </m:rP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⋅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it-IT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DCE64849-1EDF-4143-969F-EC3767A87F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618" y="726024"/>
                <a:ext cx="11718758" cy="5489003"/>
              </a:xfrm>
              <a:prstGeom prst="rect">
                <a:avLst/>
              </a:prstGeom>
              <a:blipFill>
                <a:blip r:embed="rId4"/>
                <a:stretch>
                  <a:fillRect l="-468" t="-555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4" name="Picture 13" descr="Diagram&#10;&#10;Description automatically generated">
            <a:extLst>
              <a:ext uri="{FF2B5EF4-FFF2-40B4-BE49-F238E27FC236}">
                <a16:creationId xmlns:a16="http://schemas.microsoft.com/office/drawing/2014/main" id="{3FD6DF08-4990-436D-89E1-007DE0BBE9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7979" y="3182440"/>
            <a:ext cx="3829356" cy="3150791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5290E1-4531-4BAA-8BA0-FA52FEC7E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6</a:t>
            </a:fld>
            <a:endParaRPr lang="it-IT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35C38E9-D0F7-4392-9116-1FE7F5E0ADD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257" y="2760789"/>
            <a:ext cx="2593521" cy="1976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129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D734AC87-D738-4493-A1AD-71A35D7A8CA5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2B8B9A6A-A4EC-455F-BE5B-B72C9544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12F463DF-C4BB-42D8-AA03-F5306AE5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EB61AA9B-2696-4280-BC2D-37DFDFBCB1F1}"/>
              </a:ext>
            </a:extLst>
          </p:cNvPr>
          <p:cNvSpPr txBox="1"/>
          <p:nvPr/>
        </p:nvSpPr>
        <p:spPr>
          <a:xfrm>
            <a:off x="5034247" y="134691"/>
            <a:ext cx="2123501" cy="591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kinematics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F04E12C6-AF46-42F3-B528-A2ACC7F91CE2}"/>
                  </a:ext>
                </a:extLst>
              </p:cNvPr>
              <p:cNvSpPr txBox="1"/>
              <p:nvPr/>
            </p:nvSpPr>
            <p:spPr>
              <a:xfrm>
                <a:off x="165460" y="726024"/>
                <a:ext cx="11861075" cy="646334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Using previously defined parameters homogeneous transformation matrix from frame </a:t>
                </a:r>
                <a14:m>
                  <m:oMath xmlns:m="http://schemas.openxmlformats.org/officeDocument/2006/math">
                    <m:r>
                      <a:rPr lang="it-IT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to frame {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it-IT" i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</m:oMath>
                </a14:m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} can be defined as follows : </a:t>
                </a:r>
                <a:endParaRPr lang="it-IT" sz="1800" b="0" i="0" u="none" strike="noStrike" kern="1200" cap="none" spc="0" baseline="0" dirty="0">
                  <a:solidFill>
                    <a:srgbClr val="202124"/>
                  </a:solidFill>
                  <a:uFillTx/>
                  <a:latin typeface="Google Sans"/>
                </a:endParaRPr>
              </a:p>
            </p:txBody>
          </p:sp>
        </mc:Choice>
        <mc:Fallback xmlns="">
          <p:sp>
            <p:nvSpPr>
              <p:cNvPr id="6" name="TextBox 8">
                <a:extLst>
                  <a:ext uri="{FF2B5EF4-FFF2-40B4-BE49-F238E27FC236}">
                    <a16:creationId xmlns:a16="http://schemas.microsoft.com/office/drawing/2014/main" id="{F04E12C6-AF46-42F3-B528-A2ACC7F91C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0" y="726024"/>
                <a:ext cx="11861075" cy="646334"/>
              </a:xfrm>
              <a:prstGeom prst="rect">
                <a:avLst/>
              </a:prstGeom>
              <a:blipFill>
                <a:blip r:embed="rId4"/>
                <a:stretch>
                  <a:fillRect l="-411" t="-4717" b="-14151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10">
            <a:extLst>
              <a:ext uri="{FF2B5EF4-FFF2-40B4-BE49-F238E27FC236}">
                <a16:creationId xmlns:a16="http://schemas.microsoft.com/office/drawing/2014/main" id="{DE51DB3A-A67F-4B82-9000-3F5D3ACDF5C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091EEDEE-AADF-4CF7-86AA-D07AF6A386A2}"/>
                  </a:ext>
                </a:extLst>
              </p:cNvPr>
              <p:cNvSpPr txBox="1"/>
              <p:nvPr/>
            </p:nvSpPr>
            <p:spPr>
              <a:xfrm>
                <a:off x="117355" y="1898343"/>
                <a:ext cx="1867991" cy="276999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0" tIns="0" rIns="0" bIns="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i="1">
                          <a:latin typeface="Cambria Math" panose="02040503050406030204" pitchFamily="18" charset="0"/>
                        </a:rPr>
                        <m:t>𝑇</m:t>
                      </m:r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sSub>
                                <m:sSubPr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e>
                                <m:sub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𝜑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𝜓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</p:txBody>
          </p:sp>
        </mc:Choice>
        <mc:Fallback xmlns="">
          <p:sp>
            <p:nvSpPr>
              <p:cNvPr id="8" name="TextBox 11">
                <a:extLst>
                  <a:ext uri="{FF2B5EF4-FFF2-40B4-BE49-F238E27FC236}">
                    <a16:creationId xmlns:a16="http://schemas.microsoft.com/office/drawing/2014/main" id="{091EEDEE-AADF-4CF7-86AA-D07AF6A386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7355" y="1898343"/>
                <a:ext cx="1867991" cy="276999"/>
              </a:xfrm>
              <a:prstGeom prst="rect">
                <a:avLst/>
              </a:prstGeom>
              <a:blipFill>
                <a:blip r:embed="rId5"/>
                <a:stretch>
                  <a:fillRect t="-2174" b="-32609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6">
            <a:extLst>
              <a:ext uri="{FF2B5EF4-FFF2-40B4-BE49-F238E27FC236}">
                <a16:creationId xmlns:a16="http://schemas.microsoft.com/office/drawing/2014/main" id="{B22193F1-0FBC-41D3-B8FF-959C43D26AFA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937241" y="1320279"/>
            <a:ext cx="5839532" cy="4217441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11" name="Picture 21" descr="Picture 2 - SDR in function of curvilinear abscissa s ">
            <a:extLst>
              <a:ext uri="{FF2B5EF4-FFF2-40B4-BE49-F238E27FC236}">
                <a16:creationId xmlns:a16="http://schemas.microsoft.com/office/drawing/2014/main" id="{0D0C533B-DD64-4415-B0C3-BDEF80B15237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1" t="10465" r="1210"/>
          <a:stretch>
            <a:fillRect/>
          </a:stretch>
        </p:blipFill>
        <p:spPr>
          <a:xfrm>
            <a:off x="7442823" y="982337"/>
            <a:ext cx="5258347" cy="5574591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D3E3D-9FC1-4526-83B7-0D915FC3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7</a:t>
            </a:fld>
            <a:endParaRPr lang="it-IT"/>
          </a:p>
        </p:txBody>
      </p:sp>
      <p:pic>
        <p:nvPicPr>
          <p:cNvPr id="13" name="Picture 12" descr="A picture containing chart&#10;&#10;Description automatically generated">
            <a:extLst>
              <a:ext uri="{FF2B5EF4-FFF2-40B4-BE49-F238E27FC236}">
                <a16:creationId xmlns:a16="http://schemas.microsoft.com/office/drawing/2014/main" id="{6B16B4DF-DB8F-4FFA-B29B-746A21B06D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33" y="3473642"/>
            <a:ext cx="3870687" cy="290301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D734AC87-D738-4493-A1AD-71A35D7A8CA5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2B8B9A6A-A4EC-455F-BE5B-B72C9544A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12F463DF-C4BB-42D8-AA03-F5306AE54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EB61AA9B-2696-4280-BC2D-37DFDFBCB1F1}"/>
              </a:ext>
            </a:extLst>
          </p:cNvPr>
          <p:cNvSpPr txBox="1"/>
          <p:nvPr/>
        </p:nvSpPr>
        <p:spPr>
          <a:xfrm>
            <a:off x="5034247" y="134691"/>
            <a:ext cx="2123501" cy="591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kinematics</a:t>
            </a:r>
            <a:endParaRPr lang="it-IT" sz="3200" b="0" i="0" u="none" strike="noStrike" kern="1200" cap="none" spc="0" baseline="0" dirty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7" name="TextBox 10">
            <a:extLst>
              <a:ext uri="{FF2B5EF4-FFF2-40B4-BE49-F238E27FC236}">
                <a16:creationId xmlns:a16="http://schemas.microsoft.com/office/drawing/2014/main" id="{DE51DB3A-A67F-4B82-9000-3F5D3ACDF5C3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2BD3E3D-9FC1-4526-83B7-0D915FC3EE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8</a:t>
            </a:fld>
            <a:endParaRPr lang="it-IT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2D24ACC-9E09-437D-A4A6-E5C4C1114C30}"/>
              </a:ext>
            </a:extLst>
          </p:cNvPr>
          <p:cNvSpPr txBox="1"/>
          <p:nvPr/>
        </p:nvSpPr>
        <p:spPr>
          <a:xfrm>
            <a:off x="182880" y="746333"/>
            <a:ext cx="11734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1800" b="0" i="0" u="none" strike="noStrike" kern="1200" cap="none" spc="0" baseline="0" dirty="0">
                <a:solidFill>
                  <a:srgbClr val="000000"/>
                </a:solidFill>
                <a:uFillTx/>
                <a:latin typeface="Calibri"/>
              </a:rPr>
              <a:t>To compare kinematics behavior of PCC and rigid we have to set up a comparison method. </a:t>
            </a:r>
            <a:r>
              <a:rPr lang="en-US" dirty="0">
                <a:solidFill>
                  <a:srgbClr val="000000"/>
                </a:solidFill>
                <a:latin typeface="Calibri"/>
              </a:rPr>
              <a:t>The 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Calibri"/>
              </a:rPr>
              <a:t>planar case can be explanatory.</a:t>
            </a:r>
          </a:p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dirty="0">
                <a:solidFill>
                  <a:srgbClr val="000000"/>
                </a:solidFill>
                <a:latin typeface="Calibri"/>
              </a:rPr>
              <a:t>R planar case and PCC case are here compared: </a:t>
            </a:r>
            <a:endParaRPr lang="it-IT" sz="1800" b="0" i="0" u="none" strike="noStrike" kern="1200" cap="none" spc="0" baseline="0" dirty="0">
              <a:solidFill>
                <a:srgbClr val="202124"/>
              </a:solidFill>
              <a:uFillTx/>
              <a:latin typeface="Google Sans"/>
            </a:endParaRPr>
          </a:p>
        </p:txBody>
      </p:sp>
      <p:pic>
        <p:nvPicPr>
          <p:cNvPr id="15" name="Picture 14" descr="Chart&#10;&#10;Description automatically generated">
            <a:extLst>
              <a:ext uri="{FF2B5EF4-FFF2-40B4-BE49-F238E27FC236}">
                <a16:creationId xmlns:a16="http://schemas.microsoft.com/office/drawing/2014/main" id="{33F1DEB1-BD6E-4D07-9D00-325AC588B61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44" t="9005" r="30864" b="5419"/>
          <a:stretch/>
        </p:blipFill>
        <p:spPr>
          <a:xfrm>
            <a:off x="439484" y="1848301"/>
            <a:ext cx="4066343" cy="39248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CA09D1-253B-4C34-8D4C-4DCB76C60632}"/>
                  </a:ext>
                </a:extLst>
              </p:cNvPr>
              <p:cNvSpPr txBox="1"/>
              <p:nvPr/>
            </p:nvSpPr>
            <p:spPr>
              <a:xfrm>
                <a:off x="4450941" y="2273193"/>
                <a:ext cx="7301575" cy="28623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can see in red the PCC planar possible configurations and in blue the R possible planar configurations, using same length.</a:t>
                </a:r>
              </a:p>
              <a:p>
                <a:endParaRPr lang="en-US" dirty="0"/>
              </a:p>
              <a:p>
                <a:r>
                  <a:rPr lang="en-US" dirty="0"/>
                  <a:t>In the cade of planar R robot we observe a </a:t>
                </a:r>
                <a14:m>
                  <m:oMath xmlns:m="http://schemas.openxmlformats.org/officeDocument/2006/math">
                    <m:r>
                      <a:rPr lang="en-US" b="0" i="0" dirty="0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</a:t>
                </a:r>
                <a:r>
                  <a:rPr lang="en-US" b="1" dirty="0"/>
                  <a:t>periodic</a:t>
                </a:r>
                <a:r>
                  <a:rPr lang="en-US" dirty="0"/>
                  <a:t> </a:t>
                </a:r>
                <a:r>
                  <a:rPr lang="en-US" b="1" dirty="0"/>
                  <a:t>workspace</a:t>
                </a:r>
                <a:r>
                  <a:rPr lang="en-US" dirty="0"/>
                  <a:t>, so then joint angles of </a:t>
                </a:r>
                <a14:m>
                  <m:oMath xmlns:m="http://schemas.openxmlformats.org/officeDocument/2006/math">
                    <m:r>
                      <a:rPr lang="en-US" dirty="0">
                        <a:latin typeface="Cambria Math" panose="02040503050406030204" pitchFamily="18" charset="0"/>
                      </a:rPr>
                      <m:t>2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dirty="0"/>
                  <a:t> is reached, no other configurations can be found.</a:t>
                </a:r>
              </a:p>
              <a:p>
                <a:r>
                  <a:rPr lang="en-US" dirty="0"/>
                  <a:t>In the PCC case we observe a different case: </a:t>
                </a:r>
                <a:r>
                  <a:rPr lang="en-US" b="1" dirty="0"/>
                  <a:t>workspace is not periodic </a:t>
                </a:r>
                <a:r>
                  <a:rPr lang="en-US" dirty="0"/>
                  <a:t>and a richer set of configuration can be found varying joint angles from 0 to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∞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r>
                  <a:rPr lang="en-US" dirty="0"/>
                  <a:t>This kinematic difference can be more relevant adding DOF because of a lot of configurations can be found using PCC than </a:t>
                </a:r>
                <a:r>
                  <a:rPr lang="en-US" dirty="0" err="1"/>
                  <a:t>rotant</a:t>
                </a:r>
                <a:r>
                  <a:rPr lang="en-US" dirty="0"/>
                  <a:t> joints.</a:t>
                </a:r>
                <a:endParaRPr lang="it-IT" dirty="0"/>
              </a:p>
            </p:txBody>
          </p:sp>
        </mc:Choice>
        <mc:Fallback xmlns=""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C4CA09D1-253B-4C34-8D4C-4DCB76C6063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0941" y="2273193"/>
                <a:ext cx="7301575" cy="2862322"/>
              </a:xfrm>
              <a:prstGeom prst="rect">
                <a:avLst/>
              </a:prstGeom>
              <a:blipFill>
                <a:blip r:embed="rId5"/>
                <a:stretch>
                  <a:fillRect l="-668" t="-1279" r="-1252" b="-2559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3169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arallelogramma 5">
            <a:extLst>
              <a:ext uri="{FF2B5EF4-FFF2-40B4-BE49-F238E27FC236}">
                <a16:creationId xmlns:a16="http://schemas.microsoft.com/office/drawing/2014/main" id="{51D5EEF2-B453-4DAC-9A64-FEAC0BA6C22F}"/>
              </a:ext>
            </a:extLst>
          </p:cNvPr>
          <p:cNvSpPr/>
          <p:nvPr/>
        </p:nvSpPr>
        <p:spPr>
          <a:xfrm>
            <a:off x="1285463" y="6376659"/>
            <a:ext cx="8472199" cy="481340"/>
          </a:xfrm>
          <a:custGeom>
            <a:avLst>
              <a:gd name="f8" fmla="val 25000"/>
            </a:avLst>
            <a:gdLst>
              <a:gd name="f1" fmla="val 10800000"/>
              <a:gd name="f2" fmla="val 5400000"/>
              <a:gd name="f3" fmla="val 180"/>
              <a:gd name="f4" fmla="val w"/>
              <a:gd name="f5" fmla="val h"/>
              <a:gd name="f6" fmla="val ss"/>
              <a:gd name="f7" fmla="val 0"/>
              <a:gd name="f8" fmla="val 25000"/>
              <a:gd name="f9" fmla="+- 0 0 -360"/>
              <a:gd name="f10" fmla="+- 0 0 -90"/>
              <a:gd name="f11" fmla="+- 0 0 -180"/>
              <a:gd name="f12" fmla="+- 0 0 -270"/>
              <a:gd name="f13" fmla="abs f4"/>
              <a:gd name="f14" fmla="abs f5"/>
              <a:gd name="f15" fmla="abs f6"/>
              <a:gd name="f16" fmla="val f7"/>
              <a:gd name="f17" fmla="val f8"/>
              <a:gd name="f18" fmla="*/ f9 f1 1"/>
              <a:gd name="f19" fmla="*/ f10 f1 1"/>
              <a:gd name="f20" fmla="*/ f11 f1 1"/>
              <a:gd name="f21" fmla="*/ f12 f1 1"/>
              <a:gd name="f22" fmla="?: f13 f4 1"/>
              <a:gd name="f23" fmla="?: f14 f5 1"/>
              <a:gd name="f24" fmla="?: f15 f6 1"/>
              <a:gd name="f25" fmla="*/ 5 f17 1"/>
              <a:gd name="f26" fmla="*/ f18 1 f3"/>
              <a:gd name="f27" fmla="*/ f19 1 f3"/>
              <a:gd name="f28" fmla="*/ f20 1 f3"/>
              <a:gd name="f29" fmla="*/ f21 1 f3"/>
              <a:gd name="f30" fmla="*/ f22 1 21600"/>
              <a:gd name="f31" fmla="*/ f23 1 21600"/>
              <a:gd name="f32" fmla="*/ 21600 f22 1"/>
              <a:gd name="f33" fmla="*/ 21600 f23 1"/>
              <a:gd name="f34" fmla="+- f26 0 f2"/>
              <a:gd name="f35" fmla="+- f27 0 f2"/>
              <a:gd name="f36" fmla="+- f28 0 f2"/>
              <a:gd name="f37" fmla="+- f29 0 f2"/>
              <a:gd name="f38" fmla="min f31 f30"/>
              <a:gd name="f39" fmla="*/ f32 1 f24"/>
              <a:gd name="f40" fmla="*/ f33 1 f24"/>
              <a:gd name="f41" fmla="val f39"/>
              <a:gd name="f42" fmla="val f40"/>
              <a:gd name="f43" fmla="*/ f16 f38 1"/>
              <a:gd name="f44" fmla="+- f42 0 f16"/>
              <a:gd name="f45" fmla="+- f41 0 f16"/>
              <a:gd name="f46" fmla="*/ f42 f38 1"/>
              <a:gd name="f47" fmla="*/ f41 f38 1"/>
              <a:gd name="f48" fmla="*/ f44 1 2"/>
              <a:gd name="f49" fmla="*/ f45 1 2"/>
              <a:gd name="f50" fmla="min f45 f44"/>
              <a:gd name="f51" fmla="*/ 100000 f45 1"/>
              <a:gd name="f52" fmla="+- f16 f48 0"/>
              <a:gd name="f53" fmla="+- f16 f49 0"/>
              <a:gd name="f54" fmla="*/ f51 1 f50"/>
              <a:gd name="f55" fmla="*/ f50 f17 1"/>
              <a:gd name="f56" fmla="*/ f55 1 200000"/>
              <a:gd name="f57" fmla="*/ f55 1 100000"/>
              <a:gd name="f58" fmla="*/ f25 1 f54"/>
              <a:gd name="f59" fmla="*/ f44 f53 1"/>
              <a:gd name="f60" fmla="*/ f53 f38 1"/>
              <a:gd name="f61" fmla="*/ f52 f38 1"/>
              <a:gd name="f62" fmla="+- f41 0 f56"/>
              <a:gd name="f63" fmla="+- f41 0 f57"/>
              <a:gd name="f64" fmla="+- 1 f58 0"/>
              <a:gd name="f65" fmla="*/ f59 1 f57"/>
              <a:gd name="f66" fmla="*/ f57 f38 1"/>
              <a:gd name="f67" fmla="*/ f56 f38 1"/>
              <a:gd name="f68" fmla="*/ f63 1 2"/>
              <a:gd name="f69" fmla="*/ f64 1 12"/>
              <a:gd name="f70" fmla="val f65"/>
              <a:gd name="f71" fmla="*/ f63 f38 1"/>
              <a:gd name="f72" fmla="*/ f62 f38 1"/>
              <a:gd name="f73" fmla="+- f41 0 f68"/>
              <a:gd name="f74" fmla="*/ f69 f45 1"/>
              <a:gd name="f75" fmla="*/ f69 f44 1"/>
              <a:gd name="f76" fmla="+- f42 0 f70"/>
              <a:gd name="f77" fmla="*/ f68 f38 1"/>
              <a:gd name="f78" fmla="*/ f70 f38 1"/>
              <a:gd name="f79" fmla="+- f41 0 f74"/>
              <a:gd name="f80" fmla="+- f42 0 f75"/>
              <a:gd name="f81" fmla="*/ f74 f38 1"/>
              <a:gd name="f82" fmla="*/ f75 f38 1"/>
              <a:gd name="f83" fmla="*/ f76 f38 1"/>
              <a:gd name="f84" fmla="*/ f73 f38 1"/>
              <a:gd name="f85" fmla="*/ f79 f38 1"/>
              <a:gd name="f86" fmla="*/ f80 f38 1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34">
                <a:pos x="f60" y="f83"/>
              </a:cxn>
              <a:cxn ang="f34">
                <a:pos x="f84" y="f43"/>
              </a:cxn>
              <a:cxn ang="f35">
                <a:pos x="f72" y="f61"/>
              </a:cxn>
              <a:cxn ang="f36">
                <a:pos x="f77" y="f46"/>
              </a:cxn>
              <a:cxn ang="f36">
                <a:pos x="f60" y="f78"/>
              </a:cxn>
              <a:cxn ang="f37">
                <a:pos x="f67" y="f61"/>
              </a:cxn>
            </a:cxnLst>
            <a:rect l="f81" t="f82" r="f85" b="f86"/>
            <a:pathLst>
              <a:path>
                <a:moveTo>
                  <a:pt x="f43" y="f46"/>
                </a:moveTo>
                <a:lnTo>
                  <a:pt x="f66" y="f43"/>
                </a:lnTo>
                <a:lnTo>
                  <a:pt x="f47" y="f43"/>
                </a:lnTo>
                <a:lnTo>
                  <a:pt x="f71" y="f46"/>
                </a:lnTo>
                <a:close/>
              </a:path>
            </a:pathLst>
          </a:custGeom>
          <a:solidFill>
            <a:srgbClr val="0F406B"/>
          </a:solidFill>
          <a:ln w="6345" cap="flat">
            <a:solidFill>
              <a:srgbClr val="4472C4"/>
            </a:solidFill>
            <a:prstDash val="solid"/>
            <a:miter/>
          </a:ln>
        </p:spPr>
        <p:txBody>
          <a:bodyPr vert="horz" wrap="square" lIns="91440" tIns="45720" rIns="91440" bIns="45720" anchor="ctr" anchorCtr="1" compatLnSpc="1">
            <a:noAutofit/>
          </a:bodyPr>
          <a:lstStyle/>
          <a:p>
            <a:pPr marL="0" marR="0" lvl="0" indent="0" algn="ctr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F406B"/>
              </a:solidFill>
              <a:uFillTx/>
              <a:latin typeface="Calibri"/>
            </a:endParaRPr>
          </a:p>
        </p:txBody>
      </p:sp>
      <p:pic>
        <p:nvPicPr>
          <p:cNvPr id="3" name="Immagine 6" descr="cherubino_pant541.eps">
            <a:extLst>
              <a:ext uri="{FF2B5EF4-FFF2-40B4-BE49-F238E27FC236}">
                <a16:creationId xmlns:a16="http://schemas.microsoft.com/office/drawing/2014/main" id="{F3872EB5-3868-4C3A-A3B4-E95B84A7CC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203" y="6376659"/>
            <a:ext cx="459458" cy="469068"/>
          </a:xfrm>
          <a:prstGeom prst="rect">
            <a:avLst/>
          </a:prstGeom>
          <a:noFill/>
          <a:ln cap="flat">
            <a:noFill/>
          </a:ln>
        </p:spPr>
      </p:pic>
      <p:pic>
        <p:nvPicPr>
          <p:cNvPr id="4" name="Immagine 7" descr="logo_white.eps">
            <a:extLst>
              <a:ext uri="{FF2B5EF4-FFF2-40B4-BE49-F238E27FC236}">
                <a16:creationId xmlns:a16="http://schemas.microsoft.com/office/drawing/2014/main" id="{57DF7C76-C9E6-446C-BA4A-294A53D8DC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1608" y="6502435"/>
            <a:ext cx="2395663" cy="220873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5" name="TextBox 9">
            <a:extLst>
              <a:ext uri="{FF2B5EF4-FFF2-40B4-BE49-F238E27FC236}">
                <a16:creationId xmlns:a16="http://schemas.microsoft.com/office/drawing/2014/main" id="{E139072B-796F-41DA-91BA-32B107ED8588}"/>
              </a:ext>
            </a:extLst>
          </p:cNvPr>
          <p:cNvSpPr txBox="1"/>
          <p:nvPr/>
        </p:nvSpPr>
        <p:spPr>
          <a:xfrm>
            <a:off x="5034247" y="134691"/>
            <a:ext cx="2123501" cy="591333"/>
          </a:xfrm>
          <a:prstGeom prst="rect">
            <a:avLst/>
          </a:prstGeom>
          <a:noFill/>
          <a:ln cap="flat">
            <a:noFill/>
          </a:ln>
        </p:spPr>
        <p:txBody>
          <a:bodyPr vert="horz" wrap="square" lIns="91440" tIns="45720" rIns="91440" bIns="4572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en-US" sz="3200" b="0" i="0" u="none" strike="noStrike" kern="1200" cap="none" spc="0" baseline="0">
                <a:solidFill>
                  <a:srgbClr val="000000"/>
                </a:solidFill>
                <a:uFillTx/>
                <a:latin typeface="Calibri"/>
              </a:rPr>
              <a:t>kinematics</a:t>
            </a:r>
            <a:endParaRPr lang="it-IT" sz="32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p:sp>
        <p:nvSpPr>
          <p:cNvPr id="6" name="TextBox 10">
            <a:extLst>
              <a:ext uri="{FF2B5EF4-FFF2-40B4-BE49-F238E27FC236}">
                <a16:creationId xmlns:a16="http://schemas.microsoft.com/office/drawing/2014/main" id="{E7304B0E-F017-4CC3-B7EA-66A3A4F12F6C}"/>
              </a:ext>
            </a:extLst>
          </p:cNvPr>
          <p:cNvSpPr txBox="1"/>
          <p:nvPr/>
        </p:nvSpPr>
        <p:spPr>
          <a:xfrm>
            <a:off x="5638803" y="2978328"/>
            <a:ext cx="64" cy="276999"/>
          </a:xfrm>
          <a:prstGeom prst="rect">
            <a:avLst/>
          </a:prstGeom>
          <a:noFill/>
          <a:ln cap="flat">
            <a:noFill/>
          </a:ln>
        </p:spPr>
        <p:txBody>
          <a:bodyPr vert="horz" wrap="none" lIns="0" tIns="0" rIns="0" bIns="0" anchor="t" anchorCtr="0" compatLnSpc="1">
            <a:spAutoFit/>
          </a:bodyPr>
          <a:lstStyle/>
          <a:p>
            <a:pPr marL="0" marR="0" lvl="0" indent="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endParaRPr lang="it-IT" sz="1800" b="0" i="0" u="none" strike="noStrike" kern="1200" cap="none" spc="0" baseline="0">
              <a:solidFill>
                <a:srgbClr val="000000"/>
              </a:solidFill>
              <a:uFillTx/>
              <a:latin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39781A0C-DE3A-40B7-82CA-ABDA0A05640F}"/>
                  </a:ext>
                </a:extLst>
              </p:cNvPr>
              <p:cNvSpPr txBox="1"/>
              <p:nvPr/>
            </p:nvSpPr>
            <p:spPr>
              <a:xfrm>
                <a:off x="165460" y="661851"/>
                <a:ext cx="11739085" cy="5470408"/>
              </a:xfrm>
              <a:prstGeom prst="rect">
                <a:avLst/>
              </a:prstGeom>
              <a:noFill/>
              <a:ln cap="flat">
                <a:noFill/>
              </a:ln>
            </p:spPr>
            <p:txBody>
              <a:bodyPr vert="horz" wrap="square" lIns="91440" tIns="45720" rIns="91440" bIns="45720" anchor="t" anchorCtr="0" compatLnSpc="1">
                <a:spAutoFit/>
              </a:bodyPr>
              <a:lstStyle/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Defining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𝜉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𝜑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it-IT" i="1">
                            <a:latin typeface="Cambria Math" panose="02040503050406030204" pitchFamily="18" charset="0"/>
                          </a:rPr>
                          <m:t>𝜓</m:t>
                        </m:r>
                      </m:e>
                      <m:sub>
                        <m:r>
                          <a:rPr lang="it-IT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it-IT" i="0">
                        <a:latin typeface="Cambria Math" panose="02040503050406030204" pitchFamily="18" charset="0"/>
                      </a:rPr>
                      <m:t>]  </m:t>
                    </m:r>
                  </m:oMath>
                </a14:m>
                <a:endPara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en-US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Kinematics for a serial structure composed by n PCC section can be derived as  :</a:t>
                </a:r>
                <a:endParaRPr lang="en-US" sz="1800" b="0" i="1" u="none" strike="noStrike" kern="1200" cap="none" spc="0" baseline="0" dirty="0">
                  <a:solidFill>
                    <a:srgbClr val="000000"/>
                  </a:solidFill>
                  <a:uFillTx/>
                  <a:latin typeface="Cambria Math" pitchFamily="18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d>
                            <m:dPr>
                              <m:begChr m:val="{"/>
                              <m:endChr m:val="}"/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0−</m:t>
                              </m:r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</m:d>
                        </m:sub>
                      </m:sSub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it-IT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, …,</m:t>
                          </m:r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it-IT" i="0">
                          <a:latin typeface="Cambria Math" panose="02040503050406030204" pitchFamily="18" charset="0"/>
                        </a:rPr>
                        <m:t> = </m:t>
                      </m:r>
                      <m:nary>
                        <m:naryPr>
                          <m:chr m:val="∏"/>
                          <m:ctrlPr>
                            <a:rPr lang="it-IT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it-IT" i="0">
                              <a:latin typeface="Cambria Math" panose="02040503050406030204" pitchFamily="18" charset="0"/>
                            </a:rPr>
                            <m:t>=0</m:t>
                          </m:r>
                        </m:sub>
                        <m:sup>
                          <m:r>
                            <a:rPr lang="it-IT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it-IT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it-IT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it-IT" i="0">
                                      <a:latin typeface="Cambria Math" panose="02040503050406030204" pitchFamily="18" charset="0"/>
                                    </a:rPr>
                                    <m:t>+1</m:t>
                                  </m:r>
                                </m:e>
                              </m:d>
                            </m:sub>
                          </m:sSub>
                        </m:e>
                      </m:nary>
                      <m:d>
                        <m:dPr>
                          <m:ctrlPr>
                            <a:rPr lang="it-IT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it-IT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𝜉</m:t>
                              </m:r>
                            </m:e>
                            <m:sub>
                              <m:r>
                                <a:rPr lang="it-IT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The Jacobian is calculated as :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					</a:t>
                </a:r>
                <a14:m>
                  <m:oMath xmlns:m="http://schemas.openxmlformats.org/officeDocument/2006/math">
                    <m:r>
                      <a:rPr lang="it-IT" i="1">
                        <a:latin typeface="Cambria Math" panose="02040503050406030204" pitchFamily="18" charset="0"/>
                      </a:rPr>
                      <m:t>𝐽</m:t>
                    </m:r>
                    <m:r>
                      <a:rPr lang="it-IT" i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it-IT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𝑇</m:t>
                            </m:r>
                          </m:e>
                          <m:sub>
                            <m:d>
                              <m:dPr>
                                <m:begChr m:val="{"/>
                                <m:endChr m:val="}"/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0−</m:t>
                                </m:r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d>
                          </m:sub>
                        </m:sSub>
                        <m:d>
                          <m:d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it-IT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it-IT" i="0">
                                <a:latin typeface="Cambria Math" panose="02040503050406030204" pitchFamily="18" charset="0"/>
                              </a:rPr>
                              <m:t>, …,</m:t>
                            </m:r>
                            <m:sSub>
                              <m:sSubPr>
                                <m:ctrlPr>
                                  <a:rPr lang="it-IT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𝜉</m:t>
                                </m:r>
                              </m:e>
                              <m:sub>
                                <m:r>
                                  <a:rPr lang="it-IT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it-IT" i="1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it-IT" i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it-IT" i="0">
                            <a:latin typeface="Cambria Math" panose="02040503050406030204" pitchFamily="18" charset="0"/>
                          </a:rPr>
                          <m:t>, …,</m:t>
                        </m:r>
                        <m:sSub>
                          <m:sSubPr>
                            <m:ctrlPr>
                              <a:rPr lang="it-IT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𝜉</m:t>
                            </m:r>
                          </m:e>
                          <m:sub>
                            <m:r>
                              <a:rPr lang="it-IT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den>
                    </m:f>
                  </m:oMath>
                </a14:m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So </a:t>
                </a:r>
                <a:r>
                  <a:rPr lang="it-IT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inverse IK 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can be computed for a specific case of 2 sections PCC serial 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continuum robot in planar case and compares it with rigid planar RR 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dirty="0">
                    <a:solidFill>
                      <a:srgbClr val="000000"/>
                    </a:solidFill>
                    <a:latin typeface="Calibri"/>
                  </a:rPr>
                  <a:t>using same sections lenght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.  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Solving the </a:t>
                </a:r>
                <a:r>
                  <a:rPr lang="it-IT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same IK problem 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for 2 section planar </a:t>
                </a:r>
                <a:r>
                  <a:rPr lang="it-IT" sz="1800" b="1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PCC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 and planar </a:t>
                </a:r>
                <a:r>
                  <a:rPr lang="it-IT" sz="1800" b="1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RR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,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dirty="0">
                    <a:solidFill>
                      <a:srgbClr val="000000"/>
                    </a:solidFill>
                    <a:latin typeface="Calibri"/>
                  </a:rPr>
                  <a:t>starting from different initial condition,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we find more configurations for 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planar PCC then planar RR .</a:t>
                </a: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endParaRPr lang="it-IT" sz="1800" b="0" i="0" u="none" strike="noStrike" kern="1200" cap="none" spc="0" baseline="0" dirty="0">
                  <a:solidFill>
                    <a:srgbClr val="000000"/>
                  </a:solidFill>
                  <a:uFillTx/>
                  <a:latin typeface="Calibri"/>
                </a:endParaRPr>
              </a:p>
              <a:p>
                <a:pPr marL="0" marR="0" lvl="0" indent="0" algn="l" defTabSz="914400" rtl="0" fontAlgn="auto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sz="1800" b="0" i="0" u="none" strike="noStrike" kern="0" cap="none" spc="0" baseline="0">
                    <a:solidFill>
                      <a:srgbClr val="000000"/>
                    </a:solidFill>
                    <a:uFillTx/>
                  </a:defRPr>
                </a:pP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Ik problem is solved using </a:t>
                </a:r>
                <a:r>
                  <a:rPr lang="it-IT" sz="1800" b="1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LM algorithm</a:t>
                </a:r>
                <a:r>
                  <a:rPr lang="it-IT" sz="1800" b="0" i="0" u="none" strike="noStrike" kern="1200" cap="none" spc="0" baseline="0" dirty="0">
                    <a:solidFill>
                      <a:srgbClr val="000000"/>
                    </a:solidFill>
                    <a:uFillTx/>
                    <a:latin typeface="Calibri"/>
                  </a:rPr>
                  <a:t>.</a:t>
                </a:r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39781A0C-DE3A-40B7-82CA-ABDA0A05640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5460" y="661851"/>
                <a:ext cx="11739085" cy="5470408"/>
              </a:xfrm>
              <a:prstGeom prst="rect">
                <a:avLst/>
              </a:prstGeom>
              <a:blipFill>
                <a:blip r:embed="rId5"/>
                <a:stretch>
                  <a:fillRect l="-415" b="-892"/>
                </a:stretch>
              </a:blipFill>
              <a:ln cap="flat">
                <a:noFill/>
              </a:ln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Immagine 3">
            <a:extLst>
              <a:ext uri="{FF2B5EF4-FFF2-40B4-BE49-F238E27FC236}">
                <a16:creationId xmlns:a16="http://schemas.microsoft.com/office/drawing/2014/main" id="{824EE79D-CF22-4265-B590-5628C98E1E82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/>
          </a:blip>
          <a:srcRect l="7485" t="295" r="13041" b="70"/>
          <a:stretch/>
        </p:blipFill>
        <p:spPr>
          <a:xfrm>
            <a:off x="7694991" y="2293763"/>
            <a:ext cx="4331549" cy="4072741"/>
          </a:xfrm>
          <a:prstGeom prst="rect">
            <a:avLst/>
          </a:prstGeom>
          <a:noFill/>
          <a:ln cap="flat">
            <a:noFill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7FCAB4-B8A4-4DD6-92D8-637F49842567}"/>
                  </a:ext>
                </a:extLst>
              </p:cNvPr>
              <p:cNvSpPr txBox="1"/>
              <p:nvPr/>
            </p:nvSpPr>
            <p:spPr>
              <a:xfrm>
                <a:off x="11162965" y="2562829"/>
                <a:ext cx="807928" cy="5539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000" dirty="0"/>
                  <a:t>Goal :</a:t>
                </a:r>
              </a:p>
              <a:p>
                <a:r>
                  <a:rPr lang="en-US" sz="1000" i="1" dirty="0">
                    <a:latin typeface="Cambria Math" panose="02040503050406030204" pitchFamily="18" charset="0"/>
                  </a:rPr>
                  <a:t>   X = 0.6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sz="1000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it-IT" sz="10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A7FCAB4-B8A4-4DD6-92D8-637F498425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62965" y="2562829"/>
                <a:ext cx="807928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4823D77A-AC88-4D85-88CA-2473CC565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59CD847-DEC0-4EAF-A430-AA9868A7C4D2}" type="slidenum">
              <a:rPr lang="it-IT" smtClean="0"/>
              <a:t>9</a:t>
            </a:fld>
            <a:endParaRPr lang="it-IT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82DD54F-0900-4E4E-A16D-4B2C46D253EC}"/>
              </a:ext>
            </a:extLst>
          </p:cNvPr>
          <p:cNvSpPr txBox="1"/>
          <p:nvPr/>
        </p:nvSpPr>
        <p:spPr>
          <a:xfrm>
            <a:off x="8457211" y="1045225"/>
            <a:ext cx="2124694" cy="1438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Black :		</a:t>
            </a:r>
          </a:p>
          <a:p>
            <a:r>
              <a:rPr lang="en-US" sz="1000" dirty="0"/>
              <a:t>RR configuration 1</a:t>
            </a:r>
          </a:p>
          <a:p>
            <a:r>
              <a:rPr lang="en-US" sz="1000" dirty="0"/>
              <a:t>RR configuration 2</a:t>
            </a:r>
          </a:p>
          <a:p>
            <a:endParaRPr lang="en-US" sz="1200" dirty="0"/>
          </a:p>
          <a:p>
            <a:r>
              <a:rPr lang="en-US" sz="1200" dirty="0">
                <a:solidFill>
                  <a:schemeClr val="accent1"/>
                </a:solidFill>
              </a:rPr>
              <a:t>Blue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FF0000"/>
                </a:solidFill>
              </a:rPr>
              <a:t>red</a:t>
            </a:r>
            <a:r>
              <a:rPr lang="en-US" sz="1200" dirty="0"/>
              <a:t> </a:t>
            </a:r>
            <a:r>
              <a:rPr lang="en-US" sz="1200" dirty="0">
                <a:solidFill>
                  <a:schemeClr val="accent6"/>
                </a:solidFill>
              </a:rPr>
              <a:t>green</a:t>
            </a:r>
            <a:r>
              <a:rPr lang="en-US" sz="1200" dirty="0"/>
              <a:t> </a:t>
            </a:r>
            <a:r>
              <a:rPr lang="en-US" sz="1200" dirty="0">
                <a:solidFill>
                  <a:srgbClr val="7030A0"/>
                </a:solidFill>
              </a:rPr>
              <a:t>magenta</a:t>
            </a:r>
            <a:r>
              <a:rPr lang="en-US" sz="1200" dirty="0"/>
              <a:t> :	</a:t>
            </a:r>
          </a:p>
          <a:p>
            <a:r>
              <a:rPr lang="en-US" sz="1050" dirty="0"/>
              <a:t>Configurations planar 2 </a:t>
            </a:r>
          </a:p>
          <a:p>
            <a:r>
              <a:rPr lang="en-US" sz="1050" dirty="0" err="1"/>
              <a:t>dof</a:t>
            </a:r>
            <a:r>
              <a:rPr lang="en-US" sz="1050" dirty="0"/>
              <a:t> PCC starting from different initial condition</a:t>
            </a:r>
            <a:endParaRPr lang="it-IT" sz="105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EE0979C6-7EA2-4336-A425-737B10DE2B2C}"/>
              </a:ext>
            </a:extLst>
          </p:cNvPr>
          <p:cNvSpPr/>
          <p:nvPr/>
        </p:nvSpPr>
        <p:spPr>
          <a:xfrm>
            <a:off x="10563102" y="3623109"/>
            <a:ext cx="172192" cy="171057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85775EF-FB87-475F-A1E4-0883DF08510D}"/>
              </a:ext>
            </a:extLst>
          </p:cNvPr>
          <p:cNvSpPr txBox="1"/>
          <p:nvPr/>
        </p:nvSpPr>
        <p:spPr>
          <a:xfrm>
            <a:off x="10563102" y="1008017"/>
            <a:ext cx="13216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rgbClr val="FFC000"/>
                </a:solidFill>
              </a:rPr>
              <a:t>Yellow</a:t>
            </a:r>
            <a:r>
              <a:rPr lang="en-US" sz="1200" dirty="0"/>
              <a:t> : </a:t>
            </a:r>
            <a:r>
              <a:rPr lang="en-US" sz="1000" dirty="0"/>
              <a:t>goal</a:t>
            </a:r>
            <a:endParaRPr lang="it-IT" sz="1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 animBg="1"/>
      <p:bldP spid="1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1804</TotalTime>
  <Words>3737</Words>
  <Application>Microsoft Office PowerPoint</Application>
  <PresentationFormat>Widescreen</PresentationFormat>
  <Paragraphs>427</Paragraphs>
  <Slides>36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2" baseType="lpstr">
      <vt:lpstr>Arial</vt:lpstr>
      <vt:lpstr>Calibri</vt:lpstr>
      <vt:lpstr>Calibri Light</vt:lpstr>
      <vt:lpstr>Cambria Math</vt:lpstr>
      <vt:lpstr>Google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luca ricci</dc:creator>
  <cp:lastModifiedBy>luca ricci</cp:lastModifiedBy>
  <cp:revision>48</cp:revision>
  <dcterms:created xsi:type="dcterms:W3CDTF">2021-10-13T07:17:05Z</dcterms:created>
  <dcterms:modified xsi:type="dcterms:W3CDTF">2022-01-26T12:45:12Z</dcterms:modified>
</cp:coreProperties>
</file>